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4"/>
  </p:sldMasterIdLst>
  <p:sldIdLst>
    <p:sldId id="285" r:id="rId5"/>
    <p:sldId id="256" r:id="rId6"/>
    <p:sldId id="258" r:id="rId7"/>
    <p:sldId id="257" r:id="rId8"/>
    <p:sldId id="261" r:id="rId9"/>
    <p:sldId id="271" r:id="rId10"/>
    <p:sldId id="404" r:id="rId11"/>
    <p:sldId id="405" r:id="rId12"/>
    <p:sldId id="276" r:id="rId13"/>
    <p:sldId id="282" r:id="rId14"/>
    <p:sldId id="281" r:id="rId15"/>
    <p:sldId id="283" r:id="rId16"/>
    <p:sldId id="284" r:id="rId17"/>
    <p:sldId id="370" r:id="rId18"/>
    <p:sldId id="371" r:id="rId19"/>
    <p:sldId id="259" r:id="rId20"/>
    <p:sldId id="406" r:id="rId21"/>
    <p:sldId id="313" r:id="rId22"/>
    <p:sldId id="407" r:id="rId23"/>
    <p:sldId id="372" r:id="rId24"/>
    <p:sldId id="408" r:id="rId25"/>
    <p:sldId id="269" r:id="rId26"/>
    <p:sldId id="409" r:id="rId27"/>
    <p:sldId id="373" r:id="rId28"/>
    <p:sldId id="374" r:id="rId29"/>
    <p:sldId id="375" r:id="rId30"/>
    <p:sldId id="376" r:id="rId31"/>
    <p:sldId id="377" r:id="rId32"/>
    <p:sldId id="288" r:id="rId33"/>
    <p:sldId id="410" r:id="rId34"/>
    <p:sldId id="378" r:id="rId35"/>
    <p:sldId id="383" r:id="rId36"/>
    <p:sldId id="384" r:id="rId37"/>
    <p:sldId id="265" r:id="rId38"/>
    <p:sldId id="314" r:id="rId39"/>
    <p:sldId id="264" r:id="rId40"/>
    <p:sldId id="280" r:id="rId41"/>
    <p:sldId id="263" r:id="rId42"/>
    <p:sldId id="379" r:id="rId43"/>
    <p:sldId id="266" r:id="rId44"/>
    <p:sldId id="380" r:id="rId45"/>
    <p:sldId id="286" r:id="rId46"/>
    <p:sldId id="268" r:id="rId47"/>
    <p:sldId id="315" r:id="rId48"/>
    <p:sldId id="262" r:id="rId49"/>
    <p:sldId id="381" r:id="rId50"/>
    <p:sldId id="382" r:id="rId51"/>
    <p:sldId id="386" r:id="rId52"/>
    <p:sldId id="411" r:id="rId53"/>
    <p:sldId id="287" r:id="rId54"/>
    <p:sldId id="277" r:id="rId55"/>
    <p:sldId id="289" r:id="rId56"/>
    <p:sldId id="412" r:id="rId57"/>
    <p:sldId id="291" r:id="rId58"/>
    <p:sldId id="413" r:id="rId59"/>
    <p:sldId id="318" r:id="rId60"/>
    <p:sldId id="319" r:id="rId61"/>
    <p:sldId id="290" r:id="rId62"/>
    <p:sldId id="272" r:id="rId63"/>
    <p:sldId id="292" r:id="rId64"/>
    <p:sldId id="293" r:id="rId65"/>
    <p:sldId id="414" r:id="rId66"/>
    <p:sldId id="294" r:id="rId67"/>
    <p:sldId id="295" r:id="rId68"/>
    <p:sldId id="296" r:id="rId69"/>
    <p:sldId id="297" r:id="rId70"/>
    <p:sldId id="270" r:id="rId71"/>
    <p:sldId id="415" r:id="rId72"/>
    <p:sldId id="416" r:id="rId73"/>
    <p:sldId id="417" r:id="rId74"/>
    <p:sldId id="321" r:id="rId75"/>
    <p:sldId id="273" r:id="rId76"/>
    <p:sldId id="274" r:id="rId77"/>
    <p:sldId id="275" r:id="rId78"/>
    <p:sldId id="320" r:id="rId79"/>
    <p:sldId id="401" r:id="rId80"/>
    <p:sldId id="299" r:id="rId81"/>
    <p:sldId id="402" r:id="rId82"/>
    <p:sldId id="403" r:id="rId83"/>
    <p:sldId id="322" r:id="rId84"/>
    <p:sldId id="323" r:id="rId85"/>
    <p:sldId id="324" r:id="rId86"/>
    <p:sldId id="325" r:id="rId87"/>
    <p:sldId id="421" r:id="rId88"/>
    <p:sldId id="423" r:id="rId89"/>
    <p:sldId id="326" r:id="rId90"/>
    <p:sldId id="419" r:id="rId91"/>
    <p:sldId id="420" r:id="rId92"/>
    <p:sldId id="418" r:id="rId93"/>
    <p:sldId id="327" r:id="rId94"/>
    <p:sldId id="328" r:id="rId95"/>
    <p:sldId id="329" r:id="rId96"/>
    <p:sldId id="424" r:id="rId97"/>
    <p:sldId id="425" r:id="rId98"/>
    <p:sldId id="300" r:id="rId99"/>
    <p:sldId id="301" r:id="rId100"/>
    <p:sldId id="330" r:id="rId101"/>
    <p:sldId id="303" r:id="rId102"/>
    <p:sldId id="331" r:id="rId103"/>
    <p:sldId id="332" r:id="rId104"/>
    <p:sldId id="387" r:id="rId105"/>
    <p:sldId id="388" r:id="rId106"/>
    <p:sldId id="304" r:id="rId107"/>
    <p:sldId id="427" r:id="rId108"/>
    <p:sldId id="428" r:id="rId109"/>
    <p:sldId id="429" r:id="rId110"/>
    <p:sldId id="430" r:id="rId111"/>
    <p:sldId id="431" r:id="rId112"/>
    <p:sldId id="432" r:id="rId113"/>
    <p:sldId id="433" r:id="rId114"/>
    <p:sldId id="305" r:id="rId115"/>
    <p:sldId id="426" r:id="rId116"/>
    <p:sldId id="434" r:id="rId117"/>
    <p:sldId id="306" r:id="rId118"/>
    <p:sldId id="443" r:id="rId119"/>
    <p:sldId id="308" r:id="rId120"/>
    <p:sldId id="334" r:id="rId121"/>
    <p:sldId id="436" r:id="rId122"/>
    <p:sldId id="435" r:id="rId123"/>
    <p:sldId id="309" r:id="rId124"/>
    <p:sldId id="333" r:id="rId125"/>
    <p:sldId id="310" r:id="rId126"/>
    <p:sldId id="302" r:id="rId127"/>
    <p:sldId id="440" r:id="rId128"/>
    <p:sldId id="442" r:id="rId129"/>
    <p:sldId id="437" r:id="rId130"/>
    <p:sldId id="438" r:id="rId131"/>
    <p:sldId id="441" r:id="rId132"/>
    <p:sldId id="307" r:id="rId133"/>
    <p:sldId id="311" r:id="rId134"/>
    <p:sldId id="312" r:id="rId135"/>
    <p:sldId id="439" r:id="rId136"/>
    <p:sldId id="339" r:id="rId137"/>
    <p:sldId id="337" r:id="rId138"/>
    <p:sldId id="335" r:id="rId139"/>
    <p:sldId id="336" r:id="rId140"/>
    <p:sldId id="340" r:id="rId141"/>
    <p:sldId id="338" r:id="rId142"/>
    <p:sldId id="385" r:id="rId143"/>
    <p:sldId id="341" r:id="rId144"/>
    <p:sldId id="444" r:id="rId145"/>
    <p:sldId id="343" r:id="rId146"/>
    <p:sldId id="349" r:id="rId147"/>
    <p:sldId id="350" r:id="rId148"/>
    <p:sldId id="351" r:id="rId149"/>
    <p:sldId id="352" r:id="rId150"/>
    <p:sldId id="353" r:id="rId151"/>
    <p:sldId id="357" r:id="rId152"/>
    <p:sldId id="390" r:id="rId153"/>
    <p:sldId id="400" r:id="rId154"/>
    <p:sldId id="391" r:id="rId155"/>
    <p:sldId id="392" r:id="rId156"/>
    <p:sldId id="396" r:id="rId157"/>
    <p:sldId id="393" r:id="rId158"/>
    <p:sldId id="394" r:id="rId159"/>
    <p:sldId id="397" r:id="rId160"/>
    <p:sldId id="399" r:id="rId161"/>
    <p:sldId id="354" r:id="rId162"/>
    <p:sldId id="445" r:id="rId163"/>
    <p:sldId id="395" r:id="rId164"/>
    <p:sldId id="345" r:id="rId165"/>
    <p:sldId id="348" r:id="rId166"/>
    <p:sldId id="358" r:id="rId167"/>
    <p:sldId id="356" r:id="rId168"/>
    <p:sldId id="361" r:id="rId169"/>
    <p:sldId id="363" r:id="rId170"/>
    <p:sldId id="362" r:id="rId171"/>
    <p:sldId id="364" r:id="rId172"/>
    <p:sldId id="365" r:id="rId173"/>
    <p:sldId id="366" r:id="rId174"/>
    <p:sldId id="389" r:id="rId175"/>
    <p:sldId id="367" r:id="rId176"/>
    <p:sldId id="368" r:id="rId177"/>
    <p:sldId id="369" r:id="rId178"/>
    <p:sldId id="344" r:id="rId179"/>
    <p:sldId id="346" r:id="rId180"/>
    <p:sldId id="347" r:id="rId181"/>
    <p:sldId id="359" r:id="rId182"/>
  </p:sldIdLst>
  <p:sldSz cx="9144000" cy="6858000" type="screen4x3"/>
  <p:notesSz cx="6858000" cy="9144000"/>
  <p:defaultTextStyle>
    <a:defPPr>
      <a:defRPr lang="cs-CZ"/>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microsoft.com/office/2016/11/relationships/changesInfo" Target="changesInfos/changesInfo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Čermák" userId="9a888007fbecaa3b" providerId="LiveId" clId="{7457E40B-1518-4ED3-9D8D-E3A1165BFB5E}"/>
    <pc:docChg chg="modSld">
      <pc:chgData name="Karel Čermák" userId="9a888007fbecaa3b" providerId="LiveId" clId="{7457E40B-1518-4ED3-9D8D-E3A1165BFB5E}" dt="2023-01-09T14:32:17.581" v="3" actId="1035"/>
      <pc:docMkLst>
        <pc:docMk/>
      </pc:docMkLst>
      <pc:sldChg chg="modSp">
        <pc:chgData name="Karel Čermák" userId="9a888007fbecaa3b" providerId="LiveId" clId="{7457E40B-1518-4ED3-9D8D-E3A1165BFB5E}" dt="2023-01-09T14:32:17.581" v="3" actId="1035"/>
        <pc:sldMkLst>
          <pc:docMk/>
          <pc:sldMk cId="0" sldId="284"/>
        </pc:sldMkLst>
        <pc:picChg chg="mod">
          <ac:chgData name="Karel Čermák" userId="9a888007fbecaa3b" providerId="LiveId" clId="{7457E40B-1518-4ED3-9D8D-E3A1165BFB5E}" dt="2023-01-09T14:32:17.581" v="3" actId="1035"/>
          <ac:picMkLst>
            <pc:docMk/>
            <pc:sldMk cId="0" sldId="284"/>
            <ac:picMk id="13315" creationId="{00000000-0000-0000-0000-000000000000}"/>
          </ac:picMkLst>
        </pc:picChg>
      </pc:sldChg>
    </pc:docChg>
  </pc:docChgLst>
  <pc:docChgLst>
    <pc:chgData name="Karel Čermák" userId="9a888007fbecaa3b" providerId="LiveId" clId="{D4A0D97A-D1E9-4D37-8CCC-C86BFE4F5543}"/>
    <pc:docChg chg="undo custSel modSld">
      <pc:chgData name="Karel Čermák" userId="9a888007fbecaa3b" providerId="LiveId" clId="{D4A0D97A-D1E9-4D37-8CCC-C86BFE4F5543}" dt="2023-01-11T12:44:01.481" v="3474" actId="113"/>
      <pc:docMkLst>
        <pc:docMk/>
      </pc:docMkLst>
      <pc:sldChg chg="modSp mod">
        <pc:chgData name="Karel Čermák" userId="9a888007fbecaa3b" providerId="LiveId" clId="{D4A0D97A-D1E9-4D37-8CCC-C86BFE4F5543}" dt="2023-01-11T12:14:29.258" v="1872" actId="20577"/>
        <pc:sldMkLst>
          <pc:docMk/>
          <pc:sldMk cId="0" sldId="346"/>
        </pc:sldMkLst>
        <pc:spChg chg="mod">
          <ac:chgData name="Karel Čermák" userId="9a888007fbecaa3b" providerId="LiveId" clId="{D4A0D97A-D1E9-4D37-8CCC-C86BFE4F5543}" dt="2023-01-11T11:56:11.037" v="1366" actId="14100"/>
          <ac:spMkLst>
            <pc:docMk/>
            <pc:sldMk cId="0" sldId="346"/>
            <ac:spMk id="134146" creationId="{00000000-0000-0000-0000-000000000000}"/>
          </ac:spMkLst>
        </pc:spChg>
        <pc:spChg chg="mod">
          <ac:chgData name="Karel Čermák" userId="9a888007fbecaa3b" providerId="LiveId" clId="{D4A0D97A-D1E9-4D37-8CCC-C86BFE4F5543}" dt="2023-01-11T12:14:29.258" v="1872" actId="20577"/>
          <ac:spMkLst>
            <pc:docMk/>
            <pc:sldMk cId="0" sldId="346"/>
            <ac:spMk id="134147" creationId="{00000000-0000-0000-0000-000000000000}"/>
          </ac:spMkLst>
        </pc:spChg>
      </pc:sldChg>
      <pc:sldChg chg="modSp mod">
        <pc:chgData name="Karel Čermák" userId="9a888007fbecaa3b" providerId="LiveId" clId="{D4A0D97A-D1E9-4D37-8CCC-C86BFE4F5543}" dt="2023-01-11T12:37:04.261" v="2833" actId="20577"/>
        <pc:sldMkLst>
          <pc:docMk/>
          <pc:sldMk cId="0" sldId="347"/>
        </pc:sldMkLst>
        <pc:spChg chg="mod">
          <ac:chgData name="Karel Čermák" userId="9a888007fbecaa3b" providerId="LiveId" clId="{D4A0D97A-D1E9-4D37-8CCC-C86BFE4F5543}" dt="2023-01-11T12:27:38.942" v="2298" actId="1076"/>
          <ac:spMkLst>
            <pc:docMk/>
            <pc:sldMk cId="0" sldId="347"/>
            <ac:spMk id="135170" creationId="{00000000-0000-0000-0000-000000000000}"/>
          </ac:spMkLst>
        </pc:spChg>
        <pc:spChg chg="mod">
          <ac:chgData name="Karel Čermák" userId="9a888007fbecaa3b" providerId="LiveId" clId="{D4A0D97A-D1E9-4D37-8CCC-C86BFE4F5543}" dt="2023-01-11T12:37:04.261" v="2833" actId="20577"/>
          <ac:spMkLst>
            <pc:docMk/>
            <pc:sldMk cId="0" sldId="347"/>
            <ac:spMk id="135171" creationId="{00000000-0000-0000-0000-000000000000}"/>
          </ac:spMkLst>
        </pc:spChg>
      </pc:sldChg>
      <pc:sldChg chg="modSp mod">
        <pc:chgData name="Karel Čermák" userId="9a888007fbecaa3b" providerId="LiveId" clId="{D4A0D97A-D1E9-4D37-8CCC-C86BFE4F5543}" dt="2023-01-11T12:44:01.481" v="3474" actId="113"/>
        <pc:sldMkLst>
          <pc:docMk/>
          <pc:sldMk cId="0" sldId="359"/>
        </pc:sldMkLst>
        <pc:spChg chg="mod">
          <ac:chgData name="Karel Čermák" userId="9a888007fbecaa3b" providerId="LiveId" clId="{D4A0D97A-D1E9-4D37-8CCC-C86BFE4F5543}" dt="2023-01-11T12:44:01.481" v="3474" actId="113"/>
          <ac:spMkLst>
            <pc:docMk/>
            <pc:sldMk cId="0" sldId="359"/>
            <ac:spMk id="136195" creationId="{00000000-0000-0000-0000-000000000000}"/>
          </ac:spMkLst>
        </pc:spChg>
      </pc:sldChg>
      <pc:sldChg chg="modSp mod">
        <pc:chgData name="Karel Čermák" userId="9a888007fbecaa3b" providerId="LiveId" clId="{D4A0D97A-D1E9-4D37-8CCC-C86BFE4F5543}" dt="2023-01-10T23:09:26.067" v="0" actId="313"/>
        <pc:sldMkLst>
          <pc:docMk/>
          <pc:sldMk cId="1686246305" sldId="421"/>
        </pc:sldMkLst>
        <pc:spChg chg="mod">
          <ac:chgData name="Karel Čermák" userId="9a888007fbecaa3b" providerId="LiveId" clId="{D4A0D97A-D1E9-4D37-8CCC-C86BFE4F5543}" dt="2023-01-10T23:09:26.067" v="0" actId="313"/>
          <ac:spMkLst>
            <pc:docMk/>
            <pc:sldMk cId="1686246305" sldId="421"/>
            <ac:spMk id="6" creationId="{C4F7A4B0-27DD-48D6-A2EC-7C83F21A42F9}"/>
          </ac:spMkLst>
        </pc:spChg>
      </pc:sldChg>
    </pc:docChg>
  </pc:docChgLst>
  <pc:docChgLst>
    <pc:chgData name="Karel Čermák" userId="9a888007fbecaa3b" providerId="LiveId" clId="{A61C4D31-E480-4D63-A461-2EE22E507F4F}"/>
    <pc:docChg chg="undo custSel modSld">
      <pc:chgData name="Karel Čermák" userId="9a888007fbecaa3b" providerId="LiveId" clId="{A61C4D31-E480-4D63-A461-2EE22E507F4F}" dt="2023-05-16T11:39:01.285" v="3" actId="1076"/>
      <pc:docMkLst>
        <pc:docMk/>
      </pc:docMkLst>
      <pc:sldChg chg="modSp mod">
        <pc:chgData name="Karel Čermák" userId="9a888007fbecaa3b" providerId="LiveId" clId="{A61C4D31-E480-4D63-A461-2EE22E507F4F}" dt="2023-05-16T11:39:01.285" v="3" actId="1076"/>
        <pc:sldMkLst>
          <pc:docMk/>
          <pc:sldMk cId="0" sldId="371"/>
        </pc:sldMkLst>
        <pc:cxnChg chg="mod">
          <ac:chgData name="Karel Čermák" userId="9a888007fbecaa3b" providerId="LiveId" clId="{A61C4D31-E480-4D63-A461-2EE22E507F4F}" dt="2023-05-16T11:39:01.285" v="3" actId="1076"/>
          <ac:cxnSpMkLst>
            <pc:docMk/>
            <pc:sldMk cId="0" sldId="371"/>
            <ac:cxnSpMk id="15" creationId="{00000000-0000-0000-0000-000000000000}"/>
          </ac:cxnSpMkLst>
        </pc:cxnChg>
      </pc:sldChg>
      <pc:sldChg chg="modSp mod">
        <pc:chgData name="Karel Čermák" userId="9a888007fbecaa3b" providerId="LiveId" clId="{A61C4D31-E480-4D63-A461-2EE22E507F4F}" dt="2023-05-16T11:31:23.161" v="1" actId="1076"/>
        <pc:sldMkLst>
          <pc:docMk/>
          <pc:sldMk cId="4196749963" sldId="405"/>
        </pc:sldMkLst>
        <pc:cxnChg chg="mod">
          <ac:chgData name="Karel Čermák" userId="9a888007fbecaa3b" providerId="LiveId" clId="{A61C4D31-E480-4D63-A461-2EE22E507F4F}" dt="2023-05-16T11:31:23.161" v="1" actId="1076"/>
          <ac:cxnSpMkLst>
            <pc:docMk/>
            <pc:sldMk cId="4196749963" sldId="405"/>
            <ac:cxnSpMk id="27" creationId="{B6155A55-9206-437A-A19D-9A88149B3F88}"/>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7"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8"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9"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1"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2"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3"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4"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5"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6"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7"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8"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9"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0"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1"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2"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3"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4"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5"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6"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7"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8"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9"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0"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1"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2"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3"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4"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5"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6"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123" name="Rectangle 3"/>
          <p:cNvSpPr>
            <a:spLocks noGrp="1" noChangeArrowheads="1"/>
          </p:cNvSpPr>
          <p:nvPr>
            <p:ph type="ctrTitle"/>
          </p:nvPr>
        </p:nvSpPr>
        <p:spPr>
          <a:xfrm>
            <a:off x="315913" y="466725"/>
            <a:ext cx="6781800" cy="2133600"/>
          </a:xfrm>
        </p:spPr>
        <p:txBody>
          <a:bodyPr/>
          <a:lstStyle>
            <a:lvl1pPr algn="r">
              <a:defRPr sz="4800"/>
            </a:lvl1pPr>
          </a:lstStyle>
          <a:p>
            <a:pPr lvl="0"/>
            <a:r>
              <a:rPr lang="cs-CZ" altLang="en-US" noProof="0"/>
              <a:t>Klepnutím lze upravit styl předlohy nadpisů.</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cs-CZ" altLang="en-US" noProof="0"/>
              <a:t>Klepnutím lze upravit styl předlohy podnadpisů.</a:t>
            </a:r>
          </a:p>
        </p:txBody>
      </p:sp>
      <p:sp>
        <p:nvSpPr>
          <p:cNvPr id="38" name="Rectangle 5"/>
          <p:cNvSpPr>
            <a:spLocks noGrp="1" noChangeArrowheads="1"/>
          </p:cNvSpPr>
          <p:nvPr>
            <p:ph type="dt" sz="half" idx="10"/>
          </p:nvPr>
        </p:nvSpPr>
        <p:spPr/>
        <p:txBody>
          <a:bodyPr/>
          <a:lstStyle>
            <a:lvl1pPr>
              <a:defRPr/>
            </a:lvl1pPr>
          </a:lstStyle>
          <a:p>
            <a:pPr>
              <a:defRPr/>
            </a:pPr>
            <a:endParaRPr lang="cs-CZ" altLang="en-US"/>
          </a:p>
        </p:txBody>
      </p:sp>
      <p:sp>
        <p:nvSpPr>
          <p:cNvPr id="39" name="Rectangle 6"/>
          <p:cNvSpPr>
            <a:spLocks noGrp="1" noChangeArrowheads="1"/>
          </p:cNvSpPr>
          <p:nvPr>
            <p:ph type="ftr" sz="quarter" idx="11"/>
          </p:nvPr>
        </p:nvSpPr>
        <p:spPr/>
        <p:txBody>
          <a:bodyPr/>
          <a:lstStyle>
            <a:lvl1pPr>
              <a:defRPr/>
            </a:lvl1pPr>
          </a:lstStyle>
          <a:p>
            <a:pPr>
              <a:defRPr/>
            </a:pPr>
            <a:endParaRPr lang="cs-CZ" altLang="en-US"/>
          </a:p>
        </p:txBody>
      </p:sp>
      <p:sp>
        <p:nvSpPr>
          <p:cNvPr id="40" name="Rectangle 7"/>
          <p:cNvSpPr>
            <a:spLocks noGrp="1" noChangeArrowheads="1"/>
          </p:cNvSpPr>
          <p:nvPr>
            <p:ph type="sldNum" sz="quarter" idx="12"/>
          </p:nvPr>
        </p:nvSpPr>
        <p:spPr/>
        <p:txBody>
          <a:bodyPr/>
          <a:lstStyle>
            <a:lvl1pPr>
              <a:defRPr/>
            </a:lvl1pPr>
          </a:lstStyle>
          <a:p>
            <a:fld id="{F8BD4ADE-521A-45DB-BFDD-D098CFEDD1EA}" type="slidenum">
              <a:rPr lang="cs-CZ" altLang="en-US"/>
              <a:pPr/>
              <a:t>‹#›</a:t>
            </a:fld>
            <a:endParaRPr lang="cs-CZ" altLang="en-US"/>
          </a:p>
        </p:txBody>
      </p:sp>
    </p:spTree>
    <p:extLst>
      <p:ext uri="{BB962C8B-B14F-4D97-AF65-F5344CB8AC3E}">
        <p14:creationId xmlns:p14="http://schemas.microsoft.com/office/powerpoint/2010/main" val="283007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fld id="{E78A60C0-7800-4C15-B663-C7E1374D5B38}" type="slidenum">
              <a:rPr lang="cs-CZ" altLang="en-US"/>
              <a:pPr/>
              <a:t>‹#›</a:t>
            </a:fld>
            <a:endParaRPr lang="cs-CZ" altLang="en-US"/>
          </a:p>
        </p:txBody>
      </p:sp>
    </p:spTree>
    <p:extLst>
      <p:ext uri="{BB962C8B-B14F-4D97-AF65-F5344CB8AC3E}">
        <p14:creationId xmlns:p14="http://schemas.microsoft.com/office/powerpoint/2010/main" val="1160868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122238"/>
            <a:ext cx="2057400" cy="6008687"/>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457200" y="122238"/>
            <a:ext cx="6019800" cy="6008687"/>
          </a:xfrm>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fld id="{135A8878-E527-45B7-B4FD-525750241902}" type="slidenum">
              <a:rPr lang="cs-CZ" altLang="en-US"/>
              <a:pPr/>
              <a:t>‹#›</a:t>
            </a:fld>
            <a:endParaRPr lang="cs-CZ" altLang="en-US"/>
          </a:p>
        </p:txBody>
      </p:sp>
    </p:spTree>
    <p:extLst>
      <p:ext uri="{BB962C8B-B14F-4D97-AF65-F5344CB8AC3E}">
        <p14:creationId xmlns:p14="http://schemas.microsoft.com/office/powerpoint/2010/main" val="305401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fld id="{248DD72B-60EE-4090-8327-16181EB49BEC}" type="slidenum">
              <a:rPr lang="cs-CZ" altLang="en-US"/>
              <a:pPr/>
              <a:t>‹#›</a:t>
            </a:fld>
            <a:endParaRPr lang="cs-CZ" altLang="en-US"/>
          </a:p>
        </p:txBody>
      </p:sp>
    </p:spTree>
    <p:extLst>
      <p:ext uri="{BB962C8B-B14F-4D97-AF65-F5344CB8AC3E}">
        <p14:creationId xmlns:p14="http://schemas.microsoft.com/office/powerpoint/2010/main" val="125802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a:t>Kliknutím lze upravit styl.</a:t>
            </a:r>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cs-CZ"/>
              <a:t>Kliknutím lze upravit styly předlohy textu.</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fld id="{81A54B7E-904A-48FF-918D-2FB8B28CBF90}" type="slidenum">
              <a:rPr lang="cs-CZ" altLang="en-US"/>
              <a:pPr/>
              <a:t>‹#›</a:t>
            </a:fld>
            <a:endParaRPr lang="cs-CZ" altLang="en-US"/>
          </a:p>
        </p:txBody>
      </p:sp>
    </p:spTree>
    <p:extLst>
      <p:ext uri="{BB962C8B-B14F-4D97-AF65-F5344CB8AC3E}">
        <p14:creationId xmlns:p14="http://schemas.microsoft.com/office/powerpoint/2010/main" val="1646959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fld id="{00F93712-ABBF-432E-860F-0E2E34C33980}" type="slidenum">
              <a:rPr lang="cs-CZ" altLang="en-US"/>
              <a:pPr/>
              <a:t>‹#›</a:t>
            </a:fld>
            <a:endParaRPr lang="cs-CZ" altLang="en-US"/>
          </a:p>
        </p:txBody>
      </p:sp>
    </p:spTree>
    <p:extLst>
      <p:ext uri="{BB962C8B-B14F-4D97-AF65-F5344CB8AC3E}">
        <p14:creationId xmlns:p14="http://schemas.microsoft.com/office/powerpoint/2010/main" val="3289071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638"/>
            <a:ext cx="8229600" cy="1143000"/>
          </a:xfrm>
        </p:spPr>
        <p:txBody>
          <a:bodyPr/>
          <a:lstStyle>
            <a:lvl1pPr>
              <a:defRPr/>
            </a:lvl1pPr>
          </a:lstStyle>
          <a:p>
            <a:r>
              <a:rPr lang="cs-CZ"/>
              <a:t>Kliknutím lze upravit styl.</a:t>
            </a:r>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9" name="Rectangle 7"/>
          <p:cNvSpPr>
            <a:spLocks noGrp="1" noChangeArrowheads="1"/>
          </p:cNvSpPr>
          <p:nvPr>
            <p:ph type="sldNum" sz="quarter" idx="12"/>
          </p:nvPr>
        </p:nvSpPr>
        <p:spPr>
          <a:ln/>
        </p:spPr>
        <p:txBody>
          <a:bodyPr/>
          <a:lstStyle>
            <a:lvl1pPr>
              <a:defRPr/>
            </a:lvl1pPr>
          </a:lstStyle>
          <a:p>
            <a:fld id="{E6BEFA82-A755-44CB-896F-96078CF60247}" type="slidenum">
              <a:rPr lang="cs-CZ" altLang="en-US"/>
              <a:pPr/>
              <a:t>‹#›</a:t>
            </a:fld>
            <a:endParaRPr lang="cs-CZ" altLang="en-US"/>
          </a:p>
        </p:txBody>
      </p:sp>
    </p:spTree>
    <p:extLst>
      <p:ext uri="{BB962C8B-B14F-4D97-AF65-F5344CB8AC3E}">
        <p14:creationId xmlns:p14="http://schemas.microsoft.com/office/powerpoint/2010/main" val="117186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5" name="Rectangle 7"/>
          <p:cNvSpPr>
            <a:spLocks noGrp="1" noChangeArrowheads="1"/>
          </p:cNvSpPr>
          <p:nvPr>
            <p:ph type="sldNum" sz="quarter" idx="12"/>
          </p:nvPr>
        </p:nvSpPr>
        <p:spPr>
          <a:ln/>
        </p:spPr>
        <p:txBody>
          <a:bodyPr/>
          <a:lstStyle>
            <a:lvl1pPr>
              <a:defRPr/>
            </a:lvl1pPr>
          </a:lstStyle>
          <a:p>
            <a:fld id="{46320C33-8FC5-4D67-8BCE-80B19D2B1AEA}" type="slidenum">
              <a:rPr lang="cs-CZ" altLang="en-US"/>
              <a:pPr/>
              <a:t>‹#›</a:t>
            </a:fld>
            <a:endParaRPr lang="cs-CZ" altLang="en-US"/>
          </a:p>
        </p:txBody>
      </p:sp>
    </p:spTree>
    <p:extLst>
      <p:ext uri="{BB962C8B-B14F-4D97-AF65-F5344CB8AC3E}">
        <p14:creationId xmlns:p14="http://schemas.microsoft.com/office/powerpoint/2010/main" val="225289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4" name="Rectangle 7"/>
          <p:cNvSpPr>
            <a:spLocks noGrp="1" noChangeArrowheads="1"/>
          </p:cNvSpPr>
          <p:nvPr>
            <p:ph type="sldNum" sz="quarter" idx="12"/>
          </p:nvPr>
        </p:nvSpPr>
        <p:spPr>
          <a:ln/>
        </p:spPr>
        <p:txBody>
          <a:bodyPr/>
          <a:lstStyle>
            <a:lvl1pPr>
              <a:defRPr/>
            </a:lvl1pPr>
          </a:lstStyle>
          <a:p>
            <a:fld id="{512019CD-648A-4E8D-BD41-619866F4F204}" type="slidenum">
              <a:rPr lang="cs-CZ" altLang="en-US"/>
              <a:pPr/>
              <a:t>‹#›</a:t>
            </a:fld>
            <a:endParaRPr lang="cs-CZ" altLang="en-US"/>
          </a:p>
        </p:txBody>
      </p:sp>
    </p:spTree>
    <p:extLst>
      <p:ext uri="{BB962C8B-B14F-4D97-AF65-F5344CB8AC3E}">
        <p14:creationId xmlns:p14="http://schemas.microsoft.com/office/powerpoint/2010/main" val="2945374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lstStyle>
            <a:lvl1pPr algn="l">
              <a:defRPr sz="2000" b="1"/>
            </a:lvl1pPr>
          </a:lstStyle>
          <a:p>
            <a:r>
              <a:rPr lang="cs-CZ"/>
              <a:t>Kliknutím lze upravit styl.</a:t>
            </a:r>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fld id="{9374A233-A855-47D7-9903-B64582C8D671}" type="slidenum">
              <a:rPr lang="cs-CZ" altLang="en-US"/>
              <a:pPr/>
              <a:t>‹#›</a:t>
            </a:fld>
            <a:endParaRPr lang="cs-CZ" altLang="en-US"/>
          </a:p>
        </p:txBody>
      </p:sp>
    </p:spTree>
    <p:extLst>
      <p:ext uri="{BB962C8B-B14F-4D97-AF65-F5344CB8AC3E}">
        <p14:creationId xmlns:p14="http://schemas.microsoft.com/office/powerpoint/2010/main" val="391129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lstStyle>
            <a:lvl1pPr algn="l">
              <a:defRPr sz="2000" b="1"/>
            </a:lvl1pPr>
          </a:lstStyle>
          <a:p>
            <a:r>
              <a:rPr lang="cs-CZ"/>
              <a:t>Kliknutím lze upravit styl.</a:t>
            </a:r>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s-CZ" noProof="0"/>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fld id="{7B7E81BC-ADA3-4865-B567-FF1E711EFFAC}" type="slidenum">
              <a:rPr lang="cs-CZ" altLang="en-US"/>
              <a:pPr/>
              <a:t>‹#›</a:t>
            </a:fld>
            <a:endParaRPr lang="cs-CZ" altLang="en-US"/>
          </a:p>
        </p:txBody>
      </p:sp>
    </p:spTree>
    <p:extLst>
      <p:ext uri="{BB962C8B-B14F-4D97-AF65-F5344CB8AC3E}">
        <p14:creationId xmlns:p14="http://schemas.microsoft.com/office/powerpoint/2010/main" val="358986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cs-CZ" altLang="en-US"/>
              <a:t>Klepnutím lze upravit styl předlohy nadpisů.</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cs-CZ" altLang="en-US"/>
              <a:t>Klepnutím lze upravit styly předlohy textu.</a:t>
            </a:r>
          </a:p>
          <a:p>
            <a:pPr lvl="1"/>
            <a:r>
              <a:rPr lang="cs-CZ" altLang="en-US"/>
              <a:t>Druhá úroveň</a:t>
            </a:r>
          </a:p>
          <a:p>
            <a:pPr lvl="2"/>
            <a:r>
              <a:rPr lang="cs-CZ" altLang="en-US"/>
              <a:t>Třetí úroveň</a:t>
            </a:r>
          </a:p>
          <a:p>
            <a:pPr lvl="3"/>
            <a:r>
              <a:rPr lang="cs-CZ" altLang="en-US"/>
              <a:t>Čtvrtá úroveň</a:t>
            </a:r>
          </a:p>
          <a:p>
            <a:pPr lvl="4"/>
            <a:r>
              <a:rPr lang="cs-CZ" altLang="en-US"/>
              <a:t>Pátá úroveň</a:t>
            </a:r>
          </a:p>
        </p:txBody>
      </p:sp>
      <p:sp>
        <p:nvSpPr>
          <p:cNvPr id="4101"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charset="0"/>
              </a:defRPr>
            </a:lvl1pPr>
          </a:lstStyle>
          <a:p>
            <a:pPr>
              <a:defRPr/>
            </a:pPr>
            <a:endParaRPr lang="cs-CZ" altLang="en-US"/>
          </a:p>
        </p:txBody>
      </p:sp>
      <p:sp>
        <p:nvSpPr>
          <p:cNvPr id="410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defRPr>
            </a:lvl1pPr>
          </a:lstStyle>
          <a:p>
            <a:pPr>
              <a:defRPr/>
            </a:pPr>
            <a:endParaRPr lang="cs-CZ" altLang="en-US"/>
          </a:p>
        </p:txBody>
      </p:sp>
      <p:sp>
        <p:nvSpPr>
          <p:cNvPr id="410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0AC1C343-2912-4026-A767-BF2D0BF212D4}" type="slidenum">
              <a:rPr lang="cs-CZ" altLang="en-US"/>
              <a:pPr/>
              <a:t>‹#›</a:t>
            </a:fld>
            <a:endParaRPr lang="cs-CZ" altLang="en-US"/>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4" name="Oval 10"/>
            <p:cNvSpPr>
              <a:spLocks noChangeArrowheads="1"/>
            </p:cNvSpPr>
            <p:nvPr/>
          </p:nvSpPr>
          <p:spPr bwMode="auto">
            <a:xfrm>
              <a:off x="5248" y="960"/>
              <a:ext cx="79"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5" name="Oval 11"/>
            <p:cNvSpPr>
              <a:spLocks noChangeArrowheads="1"/>
            </p:cNvSpPr>
            <p:nvPr/>
          </p:nvSpPr>
          <p:spPr bwMode="auto">
            <a:xfrm>
              <a:off x="5360" y="960"/>
              <a:ext cx="76"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6" name="Oval 12"/>
            <p:cNvSpPr>
              <a:spLocks noChangeArrowheads="1"/>
            </p:cNvSpPr>
            <p:nvPr/>
          </p:nvSpPr>
          <p:spPr bwMode="auto">
            <a:xfrm>
              <a:off x="5136" y="1072"/>
              <a:ext cx="80" cy="7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7" name="Oval 13"/>
            <p:cNvSpPr>
              <a:spLocks noChangeArrowheads="1"/>
            </p:cNvSpPr>
            <p:nvPr/>
          </p:nvSpPr>
          <p:spPr bwMode="auto">
            <a:xfrm>
              <a:off x="5248" y="1072"/>
              <a:ext cx="79" cy="7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8" name="Oval 14"/>
            <p:cNvSpPr>
              <a:spLocks noChangeArrowheads="1"/>
            </p:cNvSpPr>
            <p:nvPr/>
          </p:nvSpPr>
          <p:spPr bwMode="auto">
            <a:xfrm>
              <a:off x="5360" y="1072"/>
              <a:ext cx="76" cy="7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9" name="Oval 15"/>
            <p:cNvSpPr>
              <a:spLocks noChangeArrowheads="1"/>
            </p:cNvSpPr>
            <p:nvPr/>
          </p:nvSpPr>
          <p:spPr bwMode="auto">
            <a:xfrm>
              <a:off x="5472" y="1072"/>
              <a:ext cx="73" cy="7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0" name="Oval 16"/>
            <p:cNvSpPr>
              <a:spLocks noChangeArrowheads="1"/>
            </p:cNvSpPr>
            <p:nvPr/>
          </p:nvSpPr>
          <p:spPr bwMode="auto">
            <a:xfrm>
              <a:off x="5136" y="1184"/>
              <a:ext cx="80" cy="7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1" name="Oval 17"/>
            <p:cNvSpPr>
              <a:spLocks noChangeArrowheads="1"/>
            </p:cNvSpPr>
            <p:nvPr/>
          </p:nvSpPr>
          <p:spPr bwMode="auto">
            <a:xfrm>
              <a:off x="5248" y="1184"/>
              <a:ext cx="79" cy="73"/>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2" name="Oval 18"/>
            <p:cNvSpPr>
              <a:spLocks noChangeArrowheads="1"/>
            </p:cNvSpPr>
            <p:nvPr/>
          </p:nvSpPr>
          <p:spPr bwMode="auto">
            <a:xfrm>
              <a:off x="5360" y="1184"/>
              <a:ext cx="76" cy="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3" name="Oval 19"/>
            <p:cNvSpPr>
              <a:spLocks noChangeArrowheads="1"/>
            </p:cNvSpPr>
            <p:nvPr/>
          </p:nvSpPr>
          <p:spPr bwMode="auto">
            <a:xfrm>
              <a:off x="5472" y="1184"/>
              <a:ext cx="73" cy="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4" name="Oval 20"/>
            <p:cNvSpPr>
              <a:spLocks noChangeArrowheads="1"/>
            </p:cNvSpPr>
            <p:nvPr/>
          </p:nvSpPr>
          <p:spPr bwMode="auto">
            <a:xfrm>
              <a:off x="5584" y="1184"/>
              <a:ext cx="80" cy="73"/>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5"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6" name="Oval 22"/>
            <p:cNvSpPr>
              <a:spLocks noChangeArrowheads="1"/>
            </p:cNvSpPr>
            <p:nvPr/>
          </p:nvSpPr>
          <p:spPr bwMode="auto">
            <a:xfrm>
              <a:off x="5248" y="1296"/>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7" name="Oval 23"/>
            <p:cNvSpPr>
              <a:spLocks noChangeArrowheads="1"/>
            </p:cNvSpPr>
            <p:nvPr/>
          </p:nvSpPr>
          <p:spPr bwMode="auto">
            <a:xfrm>
              <a:off x="5360" y="1296"/>
              <a:ext cx="76"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8" name="Oval 24"/>
            <p:cNvSpPr>
              <a:spLocks noChangeArrowheads="1"/>
            </p:cNvSpPr>
            <p:nvPr/>
          </p:nvSpPr>
          <p:spPr bwMode="auto">
            <a:xfrm>
              <a:off x="5472" y="1296"/>
              <a:ext cx="73"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9"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0" name="Oval 26"/>
            <p:cNvSpPr>
              <a:spLocks noChangeArrowheads="1"/>
            </p:cNvSpPr>
            <p:nvPr/>
          </p:nvSpPr>
          <p:spPr bwMode="auto">
            <a:xfrm>
              <a:off x="5248" y="1408"/>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1" name="Oval 27"/>
            <p:cNvSpPr>
              <a:spLocks noChangeArrowheads="1"/>
            </p:cNvSpPr>
            <p:nvPr/>
          </p:nvSpPr>
          <p:spPr bwMode="auto">
            <a:xfrm>
              <a:off x="5360" y="1408"/>
              <a:ext cx="76"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2" name="Oval 28"/>
            <p:cNvSpPr>
              <a:spLocks noChangeArrowheads="1"/>
            </p:cNvSpPr>
            <p:nvPr/>
          </p:nvSpPr>
          <p:spPr bwMode="auto">
            <a:xfrm>
              <a:off x="5472" y="1408"/>
              <a:ext cx="73"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3"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4" name="Oval 30"/>
            <p:cNvSpPr>
              <a:spLocks noChangeArrowheads="1"/>
            </p:cNvSpPr>
            <p:nvPr/>
          </p:nvSpPr>
          <p:spPr bwMode="auto">
            <a:xfrm>
              <a:off x="5136" y="1520"/>
              <a:ext cx="80"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5" name="Oval 31"/>
            <p:cNvSpPr>
              <a:spLocks noChangeArrowheads="1"/>
            </p:cNvSpPr>
            <p:nvPr/>
          </p:nvSpPr>
          <p:spPr bwMode="auto">
            <a:xfrm>
              <a:off x="5248" y="1520"/>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6" name="Oval 32"/>
            <p:cNvSpPr>
              <a:spLocks noChangeArrowheads="1"/>
            </p:cNvSpPr>
            <p:nvPr/>
          </p:nvSpPr>
          <p:spPr bwMode="auto">
            <a:xfrm>
              <a:off x="5360" y="1520"/>
              <a:ext cx="76"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7" name="Oval 33"/>
            <p:cNvSpPr>
              <a:spLocks noChangeArrowheads="1"/>
            </p:cNvSpPr>
            <p:nvPr/>
          </p:nvSpPr>
          <p:spPr bwMode="auto">
            <a:xfrm>
              <a:off x="5472" y="1520"/>
              <a:ext cx="73"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8" name="Oval 34"/>
            <p:cNvSpPr>
              <a:spLocks noChangeArrowheads="1"/>
            </p:cNvSpPr>
            <p:nvPr/>
          </p:nvSpPr>
          <p:spPr bwMode="auto">
            <a:xfrm>
              <a:off x="5136" y="1632"/>
              <a:ext cx="80" cy="7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9" name="Oval 35"/>
            <p:cNvSpPr>
              <a:spLocks noChangeArrowheads="1"/>
            </p:cNvSpPr>
            <p:nvPr/>
          </p:nvSpPr>
          <p:spPr bwMode="auto">
            <a:xfrm>
              <a:off x="5248" y="1632"/>
              <a:ext cx="79" cy="7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0" name="Oval 36"/>
            <p:cNvSpPr>
              <a:spLocks noChangeArrowheads="1"/>
            </p:cNvSpPr>
            <p:nvPr/>
          </p:nvSpPr>
          <p:spPr bwMode="auto">
            <a:xfrm>
              <a:off x="5360" y="1632"/>
              <a:ext cx="76" cy="75"/>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1" name="Oval 37"/>
            <p:cNvSpPr>
              <a:spLocks noChangeArrowheads="1"/>
            </p:cNvSpPr>
            <p:nvPr/>
          </p:nvSpPr>
          <p:spPr bwMode="auto">
            <a:xfrm>
              <a:off x="5472" y="1632"/>
              <a:ext cx="73" cy="75"/>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2" name="Oval 38"/>
            <p:cNvSpPr>
              <a:spLocks noChangeArrowheads="1"/>
            </p:cNvSpPr>
            <p:nvPr/>
          </p:nvSpPr>
          <p:spPr bwMode="auto">
            <a:xfrm>
              <a:off x="5248" y="1744"/>
              <a:ext cx="79"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3" name="Oval 39"/>
            <p:cNvSpPr>
              <a:spLocks noChangeArrowheads="1"/>
            </p:cNvSpPr>
            <p:nvPr/>
          </p:nvSpPr>
          <p:spPr bwMode="auto">
            <a:xfrm>
              <a:off x="5472" y="1744"/>
              <a:ext cx="73"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grpSp>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youtube.com/playlist?list=PLSYzIrlc_LfAgBXSSv45gG2WNDOGnGS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cs-CZ" altLang="cs-CZ"/>
              <a:t>Hierarchie paměťového systému</a:t>
            </a:r>
          </a:p>
        </p:txBody>
      </p:sp>
      <p:sp>
        <p:nvSpPr>
          <p:cNvPr id="3075" name="Rectangle 3"/>
          <p:cNvSpPr>
            <a:spLocks noGrp="1" noChangeArrowheads="1"/>
          </p:cNvSpPr>
          <p:nvPr>
            <p:ph type="body" idx="1"/>
          </p:nvPr>
        </p:nvSpPr>
        <p:spPr/>
        <p:txBody>
          <a:bodyPr/>
          <a:lstStyle/>
          <a:p>
            <a:pPr eaLnBrk="1" hangingPunct="1">
              <a:buFont typeface="Wingdings" pitchFamily="2" charset="2"/>
              <a:buChar char=" "/>
            </a:pPr>
            <a:endParaRPr lang="cs-CZ" altLang="cs-CZ"/>
          </a:p>
          <a:p>
            <a:pPr eaLnBrk="1" hangingPunct="1">
              <a:buFont typeface="Wingdings" pitchFamily="2" charset="2"/>
              <a:buChar char=" "/>
            </a:pPr>
            <a:r>
              <a:rPr lang="cs-CZ" altLang="cs-CZ"/>
              <a:t>Registr</a:t>
            </a:r>
          </a:p>
          <a:p>
            <a:pPr eaLnBrk="1" hangingPunct="1">
              <a:buFont typeface="Wingdings" pitchFamily="2" charset="2"/>
              <a:buChar char=" "/>
            </a:pPr>
            <a:r>
              <a:rPr lang="cs-CZ" altLang="cs-CZ"/>
              <a:t>Cache</a:t>
            </a:r>
          </a:p>
          <a:p>
            <a:pPr eaLnBrk="1" hangingPunct="1">
              <a:buFont typeface="Wingdings" pitchFamily="2" charset="2"/>
              <a:buChar char=" "/>
            </a:pPr>
            <a:r>
              <a:rPr lang="cs-CZ" altLang="cs-CZ"/>
              <a:t>Operační paměť</a:t>
            </a:r>
          </a:p>
          <a:p>
            <a:pPr eaLnBrk="1" hangingPunct="1">
              <a:buFont typeface="Wingdings" pitchFamily="2" charset="2"/>
              <a:buChar char=" "/>
            </a:pPr>
            <a:r>
              <a:rPr lang="cs-CZ" altLang="cs-CZ"/>
              <a:t>Disková paměť</a:t>
            </a:r>
          </a:p>
        </p:txBody>
      </p:sp>
      <p:sp>
        <p:nvSpPr>
          <p:cNvPr id="3076" name="Line 4"/>
          <p:cNvSpPr>
            <a:spLocks noChangeShapeType="1"/>
          </p:cNvSpPr>
          <p:nvPr/>
        </p:nvSpPr>
        <p:spPr bwMode="auto">
          <a:xfrm>
            <a:off x="4724400" y="2286000"/>
            <a:ext cx="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3077" name="Line 5"/>
          <p:cNvSpPr>
            <a:spLocks noChangeShapeType="1"/>
          </p:cNvSpPr>
          <p:nvPr/>
        </p:nvSpPr>
        <p:spPr bwMode="auto">
          <a:xfrm flipV="1">
            <a:off x="6172200" y="2286000"/>
            <a:ext cx="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3078" name="Text Box 6"/>
          <p:cNvSpPr txBox="1">
            <a:spLocks noChangeArrowheads="1"/>
          </p:cNvSpPr>
          <p:nvPr/>
        </p:nvSpPr>
        <p:spPr bwMode="auto">
          <a:xfrm>
            <a:off x="3886200" y="44958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Růst kapacity</a:t>
            </a:r>
          </a:p>
        </p:txBody>
      </p:sp>
      <p:sp>
        <p:nvSpPr>
          <p:cNvPr id="3079" name="Text Box 7"/>
          <p:cNvSpPr txBox="1">
            <a:spLocks noChangeArrowheads="1"/>
          </p:cNvSpPr>
          <p:nvPr/>
        </p:nvSpPr>
        <p:spPr bwMode="auto">
          <a:xfrm>
            <a:off x="5486400" y="1905000"/>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Růst rychlosti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cs-CZ" altLang="cs-CZ"/>
              <a:t>FM kódování</a:t>
            </a:r>
          </a:p>
        </p:txBody>
      </p:sp>
      <p:sp>
        <p:nvSpPr>
          <p:cNvPr id="10243" name="Rectangle 3"/>
          <p:cNvSpPr>
            <a:spLocks noGrp="1" noChangeArrowheads="1"/>
          </p:cNvSpPr>
          <p:nvPr>
            <p:ph type="body" idx="1"/>
          </p:nvPr>
        </p:nvSpPr>
        <p:spPr/>
        <p:txBody>
          <a:bodyPr/>
          <a:lstStyle/>
          <a:p>
            <a:pPr eaLnBrk="1" hangingPunct="1"/>
            <a:r>
              <a:rPr lang="cs-CZ" altLang="cs-CZ" sz="2000" dirty="0"/>
              <a:t>Jednotlivé bity se zakódují následovně:</a:t>
            </a:r>
          </a:p>
          <a:p>
            <a:pPr lvl="1" eaLnBrk="1" hangingPunct="1"/>
            <a:r>
              <a:rPr lang="cs-CZ" altLang="cs-CZ" sz="2000" dirty="0"/>
              <a:t>1 = změna  + změna</a:t>
            </a:r>
          </a:p>
          <a:p>
            <a:pPr lvl="1" eaLnBrk="1" hangingPunct="1"/>
            <a:r>
              <a:rPr lang="cs-CZ" altLang="cs-CZ" sz="2000" dirty="0"/>
              <a:t>0 = </a:t>
            </a:r>
            <a:r>
              <a:rPr lang="en-US" altLang="cs-CZ" sz="2000" dirty="0" err="1"/>
              <a:t>mezera</a:t>
            </a:r>
            <a:r>
              <a:rPr lang="cs-CZ" altLang="cs-CZ" sz="2000" dirty="0"/>
              <a:t>  + změna</a:t>
            </a:r>
          </a:p>
          <a:p>
            <a:pPr eaLnBrk="1" hangingPunct="1"/>
            <a:endParaRPr lang="cs-CZ" altLang="cs-CZ" sz="2000" dirty="0"/>
          </a:p>
          <a:p>
            <a:pPr eaLnBrk="1" hangingPunct="1"/>
            <a:r>
              <a:rPr lang="cs-CZ" altLang="cs-CZ" sz="2000" dirty="0"/>
              <a:t>Jinak to lze vysvětlit tak, že nula se zakóduje jako půlperioda a jednička jako celá perioda během stejného úseku</a:t>
            </a:r>
          </a:p>
          <a:p>
            <a:pPr eaLnBrk="1" hangingPunct="1"/>
            <a:endParaRPr lang="cs-CZ" altLang="cs-CZ" sz="2000" dirty="0"/>
          </a:p>
          <a:p>
            <a:pPr eaLnBrk="1" hangingPunct="1"/>
            <a:r>
              <a:rPr lang="cs-CZ" altLang="cs-CZ" sz="2000" dirty="0"/>
              <a:t>FM kódování vykazuje </a:t>
            </a:r>
            <a:r>
              <a:rPr lang="cs-CZ" altLang="cs-CZ" sz="2000" b="1" dirty="0"/>
              <a:t>vysoký počet impulsů </a:t>
            </a:r>
            <a:r>
              <a:rPr lang="cs-CZ" altLang="cs-CZ" sz="2000" dirty="0"/>
              <a:t>a je tedy neefektivní</a:t>
            </a:r>
          </a:p>
          <a:p>
            <a:pPr eaLnBrk="1" hangingPunct="1"/>
            <a:r>
              <a:rPr lang="cs-CZ" altLang="cs-CZ" sz="2000" dirty="0"/>
              <a:t>FM kódování se používalo u </a:t>
            </a:r>
            <a:r>
              <a:rPr lang="cs-CZ" altLang="cs-CZ" sz="2000" b="1" dirty="0"/>
              <a:t>nejstarších typů </a:t>
            </a:r>
            <a:r>
              <a:rPr lang="cs-CZ" altLang="cs-CZ" sz="2000" dirty="0"/>
              <a:t>disků, dnes se s ním již nesetkáme</a:t>
            </a:r>
          </a:p>
          <a:p>
            <a:pPr lvl="1" eaLnBrk="1" hangingPunct="1">
              <a:lnSpc>
                <a:spcPct val="80000"/>
              </a:lnSpc>
            </a:pPr>
            <a:endParaRPr lang="cs-CZ" altLang="cs-CZ" sz="2200" dirty="0"/>
          </a:p>
          <a:p>
            <a:pPr lvl="1" eaLnBrk="1" hangingPunct="1">
              <a:lnSpc>
                <a:spcPct val="80000"/>
              </a:lnSpc>
            </a:pPr>
            <a:endParaRPr lang="cs-CZ" altLang="cs-CZ" sz="22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p:cNvSpPr>
            <a:spLocks noGrp="1" noChangeArrowheads="1"/>
          </p:cNvSpPr>
          <p:nvPr>
            <p:ph type="title"/>
          </p:nvPr>
        </p:nvSpPr>
        <p:spPr/>
        <p:txBody>
          <a:bodyPr/>
          <a:lstStyle/>
          <a:p>
            <a:pPr eaLnBrk="1" hangingPunct="1"/>
            <a:r>
              <a:rPr lang="cs-CZ" altLang="cs-CZ"/>
              <a:t>GUID Partition Table</a:t>
            </a:r>
          </a:p>
        </p:txBody>
      </p:sp>
      <p:sp>
        <p:nvSpPr>
          <p:cNvPr id="81923" name="Rectangle 1027"/>
          <p:cNvSpPr>
            <a:spLocks noGrp="1" noChangeArrowheads="1"/>
          </p:cNvSpPr>
          <p:nvPr>
            <p:ph type="body" idx="1"/>
          </p:nvPr>
        </p:nvSpPr>
        <p:spPr/>
        <p:txBody>
          <a:bodyPr/>
          <a:lstStyle/>
          <a:p>
            <a:pPr eaLnBrk="1" hangingPunct="1"/>
            <a:r>
              <a:rPr lang="cs-CZ" altLang="cs-CZ" sz="2000" b="1" dirty="0"/>
              <a:t>GPT</a:t>
            </a:r>
          </a:p>
          <a:p>
            <a:pPr eaLnBrk="1" hangingPunct="1"/>
            <a:r>
              <a:rPr lang="cs-CZ" altLang="cs-CZ" sz="2000" dirty="0"/>
              <a:t>Nahrazuje starší tabulku MBR, která neumožňuje použít disk větší, než 2 TB</a:t>
            </a:r>
          </a:p>
          <a:p>
            <a:pPr eaLnBrk="1" hangingPunct="1"/>
            <a:r>
              <a:rPr lang="cs-CZ" altLang="cs-CZ" sz="2000" dirty="0"/>
              <a:t>Záznamy v GPT o každém oddílu jsou 128-bitové</a:t>
            </a:r>
          </a:p>
          <a:p>
            <a:pPr eaLnBrk="1" hangingPunct="1"/>
            <a:r>
              <a:rPr lang="cs-CZ" altLang="cs-CZ" sz="2000" dirty="0"/>
              <a:t>GPT umožňuje vytvořit teoreticky neomezené množství oblastí</a:t>
            </a:r>
          </a:p>
          <a:p>
            <a:pPr eaLnBrk="1" hangingPunct="1"/>
            <a:r>
              <a:rPr lang="cs-CZ" altLang="cs-CZ" sz="2000" dirty="0"/>
              <a:t>Starší operační systémy, jako je například Windows XP, nepodporují GPT a často neumí číst GPT disky</a:t>
            </a:r>
          </a:p>
          <a:p>
            <a:pPr eaLnBrk="1" hangingPunct="1"/>
            <a:r>
              <a:rPr lang="cs-CZ" altLang="cs-CZ" sz="2000" dirty="0"/>
              <a:t>Načíst operační systém z GPT disku lze pouze přes </a:t>
            </a:r>
            <a:r>
              <a:rPr lang="cs-CZ" altLang="cs-CZ" sz="2000" b="1" dirty="0"/>
              <a:t>UEFI,</a:t>
            </a:r>
            <a:r>
              <a:rPr lang="cs-CZ" altLang="cs-CZ" sz="2000" dirty="0"/>
              <a:t> starý BIOS to neumí</a:t>
            </a:r>
            <a:endParaRPr lang="cs-CZ" altLang="cs-CZ" sz="2000" b="1" dirty="0"/>
          </a:p>
          <a:p>
            <a:pPr eaLnBrk="1" hangingPunct="1">
              <a:buFont typeface="Wingdings" pitchFamily="2" charset="2"/>
              <a:buNone/>
            </a:pPr>
            <a:endParaRPr lang="cs-CZ" altLang="cs-CZ"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Nadpis 1"/>
          <p:cNvSpPr>
            <a:spLocks noGrp="1"/>
          </p:cNvSpPr>
          <p:nvPr>
            <p:ph type="title"/>
          </p:nvPr>
        </p:nvSpPr>
        <p:spPr/>
        <p:txBody>
          <a:bodyPr/>
          <a:lstStyle/>
          <a:p>
            <a:r>
              <a:rPr lang="cs-CZ" altLang="cs-CZ"/>
              <a:t>UEFI</a:t>
            </a:r>
          </a:p>
        </p:txBody>
      </p:sp>
      <p:sp>
        <p:nvSpPr>
          <p:cNvPr id="82947" name="Zástupný symbol pro obsah 2"/>
          <p:cNvSpPr>
            <a:spLocks noGrp="1"/>
          </p:cNvSpPr>
          <p:nvPr>
            <p:ph idx="1"/>
          </p:nvPr>
        </p:nvSpPr>
        <p:spPr>
          <a:xfrm>
            <a:off x="422275" y="1484313"/>
            <a:ext cx="8229600" cy="4411662"/>
          </a:xfrm>
        </p:spPr>
        <p:txBody>
          <a:bodyPr/>
          <a:lstStyle/>
          <a:p>
            <a:r>
              <a:rPr lang="cs-CZ" altLang="cs-CZ" sz="1800" b="1" dirty="0" err="1"/>
              <a:t>Unified</a:t>
            </a:r>
            <a:r>
              <a:rPr lang="cs-CZ" altLang="cs-CZ" sz="1800" b="1" dirty="0"/>
              <a:t> </a:t>
            </a:r>
            <a:r>
              <a:rPr lang="cs-CZ" altLang="cs-CZ" sz="1800" b="1" dirty="0" err="1"/>
              <a:t>Extensible</a:t>
            </a:r>
            <a:r>
              <a:rPr lang="cs-CZ" altLang="cs-CZ" sz="1800" b="1" dirty="0"/>
              <a:t> Firmware Interface</a:t>
            </a:r>
          </a:p>
          <a:p>
            <a:r>
              <a:rPr lang="cs-CZ" altLang="cs-CZ" sz="1800" dirty="0"/>
              <a:t>Nahrazuje klasické rozhraní </a:t>
            </a:r>
            <a:r>
              <a:rPr lang="cs-CZ" altLang="cs-CZ" sz="1800" b="1" dirty="0"/>
              <a:t>BIOS</a:t>
            </a:r>
            <a:r>
              <a:rPr lang="cs-CZ" altLang="cs-CZ" sz="1800" dirty="0"/>
              <a:t> (BASIC INPUT OUTPUT SYSTEM - základní vstup výstup systém) </a:t>
            </a:r>
          </a:p>
          <a:p>
            <a:r>
              <a:rPr lang="cs-CZ" altLang="cs-CZ" sz="1800" dirty="0"/>
              <a:t>Došlo ke změnám v pravidlech pro instalaci a zavádění operačních systémů</a:t>
            </a:r>
          </a:p>
          <a:p>
            <a:r>
              <a:rPr lang="cs-CZ" altLang="cs-CZ" sz="1800" dirty="0"/>
              <a:t>U klasického </a:t>
            </a:r>
            <a:r>
              <a:rPr lang="cs-CZ" altLang="cs-CZ" sz="1800" dirty="0" err="1"/>
              <a:t>BIOSu</a:t>
            </a:r>
            <a:r>
              <a:rPr lang="cs-CZ" altLang="cs-CZ" sz="1800" dirty="0"/>
              <a:t> je vyhledán a spuštěn ve spouštěcím sektoru systémového disku zavaděč operačního systému </a:t>
            </a:r>
          </a:p>
          <a:p>
            <a:r>
              <a:rPr lang="cs-CZ" altLang="cs-CZ" sz="1800" b="1" dirty="0"/>
              <a:t>UEFI </a:t>
            </a:r>
            <a:r>
              <a:rPr lang="cs-CZ" altLang="cs-CZ" sz="1800" dirty="0"/>
              <a:t>má vlastní zavaděč operačního systému, do kterého jsou uloženy </a:t>
            </a:r>
            <a:r>
              <a:rPr lang="cs-CZ" altLang="cs-CZ" sz="1800" dirty="0" err="1"/>
              <a:t>boot</a:t>
            </a:r>
            <a:r>
              <a:rPr lang="cs-CZ" altLang="cs-CZ" sz="1800" dirty="0"/>
              <a:t> </a:t>
            </a:r>
            <a:r>
              <a:rPr lang="cs-CZ" altLang="cs-CZ" sz="1800" dirty="0" err="1"/>
              <a:t>managery</a:t>
            </a:r>
            <a:r>
              <a:rPr lang="cs-CZ" altLang="cs-CZ" sz="1800" dirty="0"/>
              <a:t> operačních systémů. Tomuto zavaděči je na disku vyhrazena vlastní </a:t>
            </a:r>
            <a:r>
              <a:rPr lang="cs-CZ" altLang="cs-CZ" sz="1800" dirty="0" err="1"/>
              <a:t>partition</a:t>
            </a:r>
            <a:r>
              <a:rPr lang="cs-CZ" altLang="cs-CZ" sz="1800" dirty="0"/>
              <a:t> - oddíl, který je naformátovaný souborovým systémem FAT 32. Jeho označení je </a:t>
            </a:r>
            <a:r>
              <a:rPr lang="cs-CZ" altLang="cs-CZ" sz="1800" b="1" dirty="0"/>
              <a:t>ESP</a:t>
            </a:r>
            <a:r>
              <a:rPr lang="cs-CZ" altLang="cs-CZ" sz="1800" dirty="0"/>
              <a:t> (</a:t>
            </a:r>
            <a:r>
              <a:rPr lang="cs-CZ" altLang="cs-CZ" sz="1800" dirty="0" err="1"/>
              <a:t>Extensible</a:t>
            </a:r>
            <a:r>
              <a:rPr lang="cs-CZ" altLang="cs-CZ" sz="1800" dirty="0"/>
              <a:t> Firmware Interface </a:t>
            </a:r>
            <a:r>
              <a:rPr lang="cs-CZ" altLang="cs-CZ" sz="1800" dirty="0" err="1"/>
              <a:t>System</a:t>
            </a:r>
            <a:r>
              <a:rPr lang="cs-CZ" altLang="cs-CZ" sz="1800" dirty="0"/>
              <a:t> </a:t>
            </a:r>
            <a:r>
              <a:rPr lang="cs-CZ" altLang="cs-CZ" sz="1800" dirty="0" err="1"/>
              <a:t>Partition</a:t>
            </a:r>
            <a:r>
              <a:rPr lang="cs-CZ" altLang="cs-CZ" sz="1800" dirty="0"/>
              <a:t>). </a:t>
            </a:r>
          </a:p>
          <a:p>
            <a:r>
              <a:rPr lang="cs-CZ" altLang="cs-CZ" sz="1800" dirty="0"/>
              <a:t>UEFI ve většině případů umožnuje emulaci starého dobrého </a:t>
            </a:r>
            <a:r>
              <a:rPr lang="cs-CZ" altLang="cs-CZ" sz="1800" dirty="0" err="1"/>
              <a:t>BIOSu</a:t>
            </a:r>
            <a:r>
              <a:rPr lang="cs-CZ" altLang="cs-CZ" sz="1800" dirty="0"/>
              <a:t> a uživatelé, kteří chtějí na svých PC s UEFI starší </a:t>
            </a:r>
            <a:r>
              <a:rPr lang="cs-CZ" altLang="cs-CZ" sz="1800" dirty="0" err="1"/>
              <a:t>windows</a:t>
            </a:r>
            <a:r>
              <a:rPr lang="cs-CZ" altLang="cs-CZ" sz="1800" dirty="0"/>
              <a:t> nebo </a:t>
            </a:r>
            <a:r>
              <a:rPr lang="cs-CZ" altLang="cs-CZ" sz="1800" dirty="0" err="1"/>
              <a:t>bootovat</a:t>
            </a:r>
            <a:r>
              <a:rPr lang="cs-CZ" altLang="cs-CZ" sz="1800" dirty="0"/>
              <a:t> z </a:t>
            </a:r>
            <a:r>
              <a:rPr lang="cs-CZ" altLang="cs-CZ" sz="1800" dirty="0" err="1"/>
              <a:t>flash</a:t>
            </a:r>
            <a:r>
              <a:rPr lang="cs-CZ" altLang="cs-CZ" sz="1800" dirty="0"/>
              <a:t> (např. různé klonovací nástroje), funkci </a:t>
            </a:r>
            <a:r>
              <a:rPr lang="cs-CZ" altLang="cs-CZ" sz="1800" b="1" dirty="0" err="1"/>
              <a:t>Secure</a:t>
            </a:r>
            <a:r>
              <a:rPr lang="cs-CZ" altLang="cs-CZ" sz="1800" b="1" dirty="0"/>
              <a:t> </a:t>
            </a:r>
            <a:r>
              <a:rPr lang="cs-CZ" altLang="cs-CZ" sz="1800" b="1" dirty="0" err="1"/>
              <a:t>Boot</a:t>
            </a:r>
            <a:r>
              <a:rPr lang="cs-CZ" altLang="cs-CZ" sz="1800" dirty="0"/>
              <a:t> vypínají a aktivují emulaci </a:t>
            </a:r>
            <a:r>
              <a:rPr lang="cs-CZ" altLang="cs-CZ" sz="1800" dirty="0" err="1"/>
              <a:t>BIOSu</a:t>
            </a:r>
            <a:r>
              <a:rPr lang="cs-CZ" altLang="cs-CZ" sz="1800" dirty="0"/>
              <a:t>: CSM (</a:t>
            </a:r>
            <a:r>
              <a:rPr lang="cs-CZ" altLang="cs-CZ" sz="1800" dirty="0" err="1"/>
              <a:t>Compatibility</a:t>
            </a:r>
            <a:r>
              <a:rPr lang="cs-CZ" altLang="cs-CZ" sz="1800" dirty="0"/>
              <a:t> Support Modulu), také označováno jako "</a:t>
            </a:r>
            <a:r>
              <a:rPr lang="cs-CZ" altLang="cs-CZ" sz="1800" b="1" dirty="0" err="1"/>
              <a:t>Legacy</a:t>
            </a:r>
            <a:r>
              <a:rPr lang="cs-CZ" altLang="cs-CZ" sz="1800" dirty="0"/>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Nadpis 1"/>
          <p:cNvSpPr>
            <a:spLocks noGrp="1"/>
          </p:cNvSpPr>
          <p:nvPr>
            <p:ph type="title"/>
          </p:nvPr>
        </p:nvSpPr>
        <p:spPr/>
        <p:txBody>
          <a:bodyPr/>
          <a:lstStyle/>
          <a:p>
            <a:r>
              <a:rPr lang="cs-CZ" altLang="cs-CZ"/>
              <a:t>UEFI</a:t>
            </a:r>
          </a:p>
        </p:txBody>
      </p:sp>
      <p:sp>
        <p:nvSpPr>
          <p:cNvPr id="83971" name="Zástupný symbol pro obsah 2"/>
          <p:cNvSpPr>
            <a:spLocks noGrp="1"/>
          </p:cNvSpPr>
          <p:nvPr>
            <p:ph idx="1"/>
          </p:nvPr>
        </p:nvSpPr>
        <p:spPr/>
        <p:txBody>
          <a:bodyPr/>
          <a:lstStyle/>
          <a:p>
            <a:r>
              <a:rPr lang="cs-CZ" altLang="cs-CZ" sz="2000" b="1" dirty="0"/>
              <a:t>ESP</a:t>
            </a:r>
            <a:r>
              <a:rPr lang="cs-CZ" altLang="cs-CZ" sz="2000" dirty="0"/>
              <a:t> přináší výhody, ale i nevýhody. Windows 8 a novější startují rychleji a systém je odolnější proti zhroucení, které mohou způsobit chyby v ovladačích. </a:t>
            </a:r>
          </a:p>
          <a:p>
            <a:r>
              <a:rPr lang="cs-CZ" altLang="cs-CZ" sz="2000" dirty="0"/>
              <a:t>Na druhou stranu ale umožnuje instalaci operačních systémů pouze na disky ve formátu GPT a také je vyžadována 64 bitová verze operačního systému. </a:t>
            </a:r>
          </a:p>
          <a:p>
            <a:r>
              <a:rPr lang="cs-CZ" altLang="cs-CZ" sz="2000" dirty="0"/>
              <a:t>Počítače s Windows 8 a novějšími operačními systémy mají využívat funkcí </a:t>
            </a:r>
            <a:r>
              <a:rPr lang="cs-CZ" altLang="cs-CZ" sz="2000" b="1" dirty="0" err="1"/>
              <a:t>Secure</a:t>
            </a:r>
            <a:r>
              <a:rPr lang="cs-CZ" altLang="cs-CZ" sz="2000" b="1" dirty="0"/>
              <a:t> </a:t>
            </a:r>
            <a:r>
              <a:rPr lang="cs-CZ" altLang="cs-CZ" sz="2000" b="1" dirty="0" err="1"/>
              <a:t>Boot</a:t>
            </a:r>
            <a:r>
              <a:rPr lang="cs-CZ" altLang="cs-CZ" sz="2000" dirty="0"/>
              <a:t> - budou spuštěny jenom oficiálně podepsané ovladače</a:t>
            </a:r>
          </a:p>
          <a:p>
            <a:r>
              <a:rPr lang="cs-CZ" altLang="cs-CZ" sz="2000" b="1" dirty="0" err="1"/>
              <a:t>Secure</a:t>
            </a:r>
            <a:r>
              <a:rPr lang="cs-CZ" altLang="cs-CZ" sz="2000" b="1" dirty="0"/>
              <a:t> </a:t>
            </a:r>
            <a:r>
              <a:rPr lang="cs-CZ" altLang="cs-CZ" sz="2000" b="1" dirty="0" err="1"/>
              <a:t>boot</a:t>
            </a:r>
            <a:r>
              <a:rPr lang="cs-CZ" altLang="cs-CZ" sz="2000" b="1" dirty="0"/>
              <a:t> </a:t>
            </a:r>
            <a:r>
              <a:rPr lang="cs-CZ" altLang="cs-CZ" sz="2000" dirty="0"/>
              <a:t>- jsou použity jen „certifikované softwarové komponenty“. Při startu počítače jsou při zavádění do paměti kontrolovány elektronické podpisy (veřejný klíč musí být uložen v čipu UEFI nebo TPM), kterými musí být podepsán zavaděč, jádro systému, softwarové moduly</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cs-CZ" altLang="cs-CZ"/>
              <a:t>Souborový systém</a:t>
            </a:r>
          </a:p>
        </p:txBody>
      </p:sp>
      <p:sp>
        <p:nvSpPr>
          <p:cNvPr id="80899" name="Rectangle 3"/>
          <p:cNvSpPr>
            <a:spLocks noGrp="1" noChangeArrowheads="1"/>
          </p:cNvSpPr>
          <p:nvPr>
            <p:ph type="body" idx="1"/>
          </p:nvPr>
        </p:nvSpPr>
        <p:spPr>
          <a:xfrm>
            <a:off x="450289" y="1556792"/>
            <a:ext cx="8229600" cy="4411662"/>
          </a:xfrm>
        </p:spPr>
        <p:txBody>
          <a:bodyPr/>
          <a:lstStyle/>
          <a:p>
            <a:pPr eaLnBrk="1" hangingPunct="1"/>
            <a:r>
              <a:rPr lang="cs-CZ" altLang="cs-CZ" sz="2600" b="1" dirty="0"/>
              <a:t>Souborový systém</a:t>
            </a:r>
            <a:r>
              <a:rPr lang="cs-CZ" altLang="cs-CZ" sz="2600" dirty="0"/>
              <a:t> (anglicky </a:t>
            </a:r>
            <a:r>
              <a:rPr lang="cs-CZ" altLang="cs-CZ" sz="2600" b="1" i="1" dirty="0" err="1"/>
              <a:t>filesystem</a:t>
            </a:r>
            <a:r>
              <a:rPr lang="cs-CZ" altLang="cs-CZ" sz="2600" dirty="0"/>
              <a:t>) je označení pro způsob organizace informací (počítačových souborů) ukládaných na paměťová média (disky, pásky, CD, DVD, ...) počítače </a:t>
            </a:r>
          </a:p>
          <a:p>
            <a:pPr eaLnBrk="1" hangingPunct="1"/>
            <a:r>
              <a:rPr lang="cs-CZ" altLang="cs-CZ" sz="2600" dirty="0"/>
              <a:t>Úkolem operačního systému je organizace dat na disku do podoby souborů, alokace místa pro soubory a vedení režijních informaci o fyzické pozici jednotlivých souborů a jejich fragmentů na disku</a:t>
            </a:r>
          </a:p>
          <a:p>
            <a:pPr eaLnBrk="1" hangingPunct="1"/>
            <a:r>
              <a:rPr lang="cs-CZ" altLang="cs-CZ" sz="2600" dirty="0"/>
              <a:t>Každý OS používá jiné strategie – jiné souborové systémy</a:t>
            </a:r>
          </a:p>
          <a:p>
            <a:pPr eaLnBrk="1" hangingPunct="1"/>
            <a:r>
              <a:rPr lang="cs-CZ" altLang="cs-CZ" sz="2600" dirty="0"/>
              <a:t>Moderní OS dokáží pracovat s více souborovými systémy</a:t>
            </a:r>
          </a:p>
          <a:p>
            <a:pPr eaLnBrk="1" hangingPunct="1">
              <a:lnSpc>
                <a:spcPct val="80000"/>
              </a:lnSpc>
            </a:pPr>
            <a:endParaRPr lang="cs-CZ" altLang="cs-CZ" sz="2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0642F3B-7AE5-4B53-9F90-AFBCB13DDAF7}"/>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2A773400-02F9-48D8-821F-B7DCCD7AB8BB}"/>
              </a:ext>
            </a:extLst>
          </p:cNvPr>
          <p:cNvSpPr>
            <a:spLocks noGrp="1"/>
          </p:cNvSpPr>
          <p:nvPr>
            <p:ph idx="1"/>
          </p:nvPr>
        </p:nvSpPr>
        <p:spPr>
          <a:xfrm>
            <a:off x="395536" y="1628800"/>
            <a:ext cx="8424936" cy="4411662"/>
          </a:xfrm>
        </p:spPr>
        <p:txBody>
          <a:bodyPr/>
          <a:lstStyle/>
          <a:p>
            <a:r>
              <a:rPr lang="cs-CZ" altLang="cs-CZ" sz="1800" b="1" dirty="0"/>
              <a:t>Cluster</a:t>
            </a:r>
            <a:r>
              <a:rPr lang="cs-CZ" altLang="cs-CZ" sz="1800" dirty="0"/>
              <a:t> je základní </a:t>
            </a:r>
            <a:r>
              <a:rPr lang="cs-CZ" altLang="cs-CZ" sz="1800" b="1" dirty="0"/>
              <a:t>alokační jednotka</a:t>
            </a:r>
            <a:r>
              <a:rPr lang="cs-CZ" altLang="cs-CZ" sz="1800" dirty="0"/>
              <a:t> souborového systému</a:t>
            </a:r>
          </a:p>
          <a:p>
            <a:r>
              <a:rPr lang="cs-CZ" altLang="cs-CZ" sz="1800" dirty="0"/>
              <a:t>Naformátováním oddílu pevného disku se jeho kapacita rozdělí jednotlivé clustery, do kterých se budou ukládat soubory nebo jejich fragmenty</a:t>
            </a:r>
          </a:p>
          <a:p>
            <a:r>
              <a:rPr lang="cs-CZ" altLang="cs-CZ" sz="1800" dirty="0"/>
              <a:t>Malý soubor obsadí jeden cluster</a:t>
            </a:r>
          </a:p>
          <a:p>
            <a:r>
              <a:rPr lang="cs-CZ" altLang="cs-CZ" sz="1800" dirty="0"/>
              <a:t>Větší soubor se rozdělí na fragmenty a obsadí několik clusterů</a:t>
            </a:r>
          </a:p>
          <a:p>
            <a:r>
              <a:rPr lang="cs-CZ" altLang="cs-CZ" sz="1800" dirty="0"/>
              <a:t>Velikost clusteru závisí na použitém souborovém systému, kapacitě disku a počtu clusterů, se kterými souborový systém dokáže pracovat</a:t>
            </a:r>
          </a:p>
          <a:p>
            <a:r>
              <a:rPr lang="cs-CZ" altLang="cs-CZ" sz="1800" dirty="0"/>
              <a:t>Soubor vždy obsadí minimálně jeden cluster</a:t>
            </a:r>
          </a:p>
          <a:p>
            <a:pPr eaLnBrk="1" hangingPunct="1"/>
            <a:r>
              <a:rPr lang="cs-CZ" altLang="cs-CZ" sz="1800" dirty="0"/>
              <a:t>základní alokační jednotkou je z pohledu souborového sytému </a:t>
            </a:r>
            <a:r>
              <a:rPr lang="cs-CZ" altLang="cs-CZ" sz="1800" b="1" dirty="0"/>
              <a:t>cluster, </a:t>
            </a:r>
            <a:r>
              <a:rPr lang="cs-CZ" altLang="cs-CZ" sz="1800" dirty="0"/>
              <a:t>ale z hw pohledu na fyzické úrovni jsou stopy dále děleny na</a:t>
            </a:r>
            <a:r>
              <a:rPr lang="cs-CZ" altLang="cs-CZ" sz="1800" b="1" dirty="0"/>
              <a:t> sektory</a:t>
            </a:r>
            <a:r>
              <a:rPr lang="cs-CZ" altLang="cs-CZ" sz="1800" dirty="0"/>
              <a:t> </a:t>
            </a:r>
          </a:p>
          <a:p>
            <a:pPr eaLnBrk="1" hangingPunct="1"/>
            <a:r>
              <a:rPr lang="cs-CZ" altLang="cs-CZ" sz="1800" dirty="0"/>
              <a:t>Sektory se tedy z pohledu OS sdružují do větších clusterů</a:t>
            </a:r>
          </a:p>
          <a:p>
            <a:pPr eaLnBrk="1" hangingPunct="1"/>
            <a:r>
              <a:rPr lang="cs-CZ" altLang="cs-CZ" sz="1800" b="1" dirty="0"/>
              <a:t>Cluster</a:t>
            </a:r>
            <a:r>
              <a:rPr lang="cs-CZ" altLang="cs-CZ" sz="1800" dirty="0"/>
              <a:t> (tj. skupina sektorů) je pak pro operační systém základním blokem, který je buď volný nebo obsazen daty</a:t>
            </a:r>
          </a:p>
          <a:p>
            <a:endParaRPr lang="cs-CZ" altLang="cs-CZ" sz="1800" dirty="0"/>
          </a:p>
          <a:p>
            <a:endParaRPr lang="cs-CZ" sz="1800" dirty="0"/>
          </a:p>
        </p:txBody>
      </p:sp>
    </p:spTree>
    <p:extLst>
      <p:ext uri="{BB962C8B-B14F-4D97-AF65-F5344CB8AC3E}">
        <p14:creationId xmlns:p14="http://schemas.microsoft.com/office/powerpoint/2010/main" val="37846452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E7D275C-4824-4FB2-906C-39EC03D642A1}"/>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8B1B3C5C-B64E-4C45-A9AB-399105418B53}"/>
              </a:ext>
            </a:extLst>
          </p:cNvPr>
          <p:cNvSpPr>
            <a:spLocks noGrp="1"/>
          </p:cNvSpPr>
          <p:nvPr>
            <p:ph idx="1"/>
          </p:nvPr>
        </p:nvSpPr>
        <p:spPr/>
        <p:txBody>
          <a:bodyPr/>
          <a:lstStyle/>
          <a:p>
            <a:pPr marL="0" indent="0">
              <a:buNone/>
            </a:pPr>
            <a:r>
              <a:rPr lang="cs-CZ" sz="1600" dirty="0"/>
              <a:t>Příklad</a:t>
            </a:r>
          </a:p>
          <a:p>
            <a:r>
              <a:rPr lang="cs-CZ" sz="1600" dirty="0"/>
              <a:t>Souborový systém používá </a:t>
            </a:r>
            <a:r>
              <a:rPr lang="cs-CZ" sz="1600" b="1" dirty="0"/>
              <a:t>4 kB clustery</a:t>
            </a:r>
          </a:p>
          <a:p>
            <a:r>
              <a:rPr lang="cs-CZ" sz="1600" dirty="0"/>
              <a:t>Kolik z celkové kapacity disku spotřebujete uložením souboru o </a:t>
            </a:r>
            <a:r>
              <a:rPr lang="cs-CZ" sz="1600" b="1" dirty="0"/>
              <a:t>velikosti 5 kB</a:t>
            </a:r>
            <a:r>
              <a:rPr lang="cs-CZ" sz="1600" dirty="0"/>
              <a:t>?</a:t>
            </a:r>
          </a:p>
          <a:p>
            <a:endParaRPr lang="cs-CZ" sz="1600" dirty="0"/>
          </a:p>
          <a:p>
            <a:r>
              <a:rPr lang="cs-CZ" sz="1600" dirty="0"/>
              <a:t>Soubor velký 5 kB bude muset být rozdělen na dva fragmenty</a:t>
            </a:r>
          </a:p>
          <a:p>
            <a:r>
              <a:rPr lang="cs-CZ" sz="1600" dirty="0"/>
              <a:t>Tyto dva fragmenty se na disk uloží do dvou clusterů</a:t>
            </a:r>
          </a:p>
          <a:p>
            <a:r>
              <a:rPr lang="cs-CZ" sz="1600" dirty="0"/>
              <a:t>Uložením souboru na disk se tedy obsadí 2 clustery</a:t>
            </a:r>
          </a:p>
          <a:p>
            <a:r>
              <a:rPr lang="cs-CZ" sz="1600" dirty="0"/>
              <a:t>Obsazením dvou clusterů spotřebujeme dvě 4 kB alokační jednotky</a:t>
            </a:r>
          </a:p>
          <a:p>
            <a:r>
              <a:rPr lang="cs-CZ" sz="1600" dirty="0"/>
              <a:t>Z celkové kapacity disku spotřebujeme </a:t>
            </a:r>
            <a:r>
              <a:rPr lang="cs-CZ" sz="1600" b="1" dirty="0"/>
              <a:t>8 KB</a:t>
            </a:r>
            <a:r>
              <a:rPr lang="cs-CZ" sz="1600" dirty="0"/>
              <a:t>, přestože velikost souboru je 5 KB</a:t>
            </a:r>
          </a:p>
        </p:txBody>
      </p:sp>
    </p:spTree>
    <p:extLst>
      <p:ext uri="{BB962C8B-B14F-4D97-AF65-F5344CB8AC3E}">
        <p14:creationId xmlns:p14="http://schemas.microsoft.com/office/powerpoint/2010/main" val="22279041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E7D275C-4824-4FB2-906C-39EC03D642A1}"/>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8B1B3C5C-B64E-4C45-A9AB-399105418B53}"/>
              </a:ext>
            </a:extLst>
          </p:cNvPr>
          <p:cNvSpPr>
            <a:spLocks noGrp="1"/>
          </p:cNvSpPr>
          <p:nvPr>
            <p:ph idx="1"/>
          </p:nvPr>
        </p:nvSpPr>
        <p:spPr/>
        <p:txBody>
          <a:bodyPr/>
          <a:lstStyle/>
          <a:p>
            <a:pPr marL="0" indent="0">
              <a:buNone/>
            </a:pPr>
            <a:r>
              <a:rPr lang="cs-CZ" sz="1600" dirty="0"/>
              <a:t>Příklad</a:t>
            </a:r>
          </a:p>
          <a:p>
            <a:r>
              <a:rPr lang="cs-CZ" sz="1600" dirty="0"/>
              <a:t>Souborový systém používá </a:t>
            </a:r>
            <a:r>
              <a:rPr lang="cs-CZ" sz="1600" b="1" dirty="0"/>
              <a:t>1 kB clustery</a:t>
            </a:r>
          </a:p>
          <a:p>
            <a:r>
              <a:rPr lang="cs-CZ" sz="1600" dirty="0"/>
              <a:t>Kolik z celkové kapacity disku spotřebujete uložením souboru </a:t>
            </a:r>
            <a:r>
              <a:rPr lang="cs-CZ" sz="1600" b="1" dirty="0"/>
              <a:t>o velikosti 5 kB</a:t>
            </a:r>
            <a:r>
              <a:rPr lang="cs-CZ" sz="1600" dirty="0"/>
              <a:t>?</a:t>
            </a:r>
          </a:p>
          <a:p>
            <a:endParaRPr lang="cs-CZ" sz="1600" dirty="0"/>
          </a:p>
          <a:p>
            <a:r>
              <a:rPr lang="cs-CZ" sz="1600" dirty="0"/>
              <a:t>Soubor velký 5 kB bude muset být rozdělen na pět fragmentů</a:t>
            </a:r>
          </a:p>
          <a:p>
            <a:r>
              <a:rPr lang="cs-CZ" sz="1600" dirty="0"/>
              <a:t>Tyto dva fragmenty se na disk uloží do pěti clusterů</a:t>
            </a:r>
          </a:p>
          <a:p>
            <a:r>
              <a:rPr lang="cs-CZ" sz="1600" dirty="0"/>
              <a:t>Uložením souboru na disk se tedy obsadí 5 clusterů</a:t>
            </a:r>
          </a:p>
          <a:p>
            <a:r>
              <a:rPr lang="cs-CZ" sz="1600" dirty="0"/>
              <a:t>Obsazením pěti clusterů spotřebujeme pět 1 kB alokačních jednotek</a:t>
            </a:r>
          </a:p>
          <a:p>
            <a:r>
              <a:rPr lang="cs-CZ" sz="1600" dirty="0"/>
              <a:t>Z celkové kapacity disku spotřebujeme </a:t>
            </a:r>
            <a:r>
              <a:rPr lang="cs-CZ" sz="1600" b="1" dirty="0"/>
              <a:t>5 KB</a:t>
            </a:r>
            <a:endParaRPr lang="cs-CZ" sz="1600" dirty="0"/>
          </a:p>
        </p:txBody>
      </p:sp>
    </p:spTree>
    <p:extLst>
      <p:ext uri="{BB962C8B-B14F-4D97-AF65-F5344CB8AC3E}">
        <p14:creationId xmlns:p14="http://schemas.microsoft.com/office/powerpoint/2010/main" val="18018737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E7D275C-4824-4FB2-906C-39EC03D642A1}"/>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8B1B3C5C-B64E-4C45-A9AB-399105418B53}"/>
              </a:ext>
            </a:extLst>
          </p:cNvPr>
          <p:cNvSpPr>
            <a:spLocks noGrp="1"/>
          </p:cNvSpPr>
          <p:nvPr>
            <p:ph idx="1"/>
          </p:nvPr>
        </p:nvSpPr>
        <p:spPr>
          <a:xfrm>
            <a:off x="457200" y="1719263"/>
            <a:ext cx="8507288" cy="4411662"/>
          </a:xfrm>
        </p:spPr>
        <p:txBody>
          <a:bodyPr/>
          <a:lstStyle/>
          <a:p>
            <a:pPr marL="0" indent="0">
              <a:buNone/>
            </a:pPr>
            <a:r>
              <a:rPr lang="cs-CZ" sz="1600" dirty="0"/>
              <a:t>Příklad</a:t>
            </a:r>
          </a:p>
          <a:p>
            <a:r>
              <a:rPr lang="cs-CZ" sz="1600" dirty="0"/>
              <a:t>Souborový systém používá </a:t>
            </a:r>
            <a:r>
              <a:rPr lang="cs-CZ" sz="1600" b="1" dirty="0"/>
              <a:t>4 kB clustery</a:t>
            </a:r>
          </a:p>
          <a:p>
            <a:r>
              <a:rPr lang="cs-CZ" sz="1600" dirty="0"/>
              <a:t>Kolik z celkové kapacity disku spotřebujete uložením souboru </a:t>
            </a:r>
            <a:r>
              <a:rPr lang="cs-CZ" sz="1600" b="1" dirty="0"/>
              <a:t>o velikosti 10 B</a:t>
            </a:r>
            <a:r>
              <a:rPr lang="cs-CZ" sz="1600" dirty="0"/>
              <a:t>?</a:t>
            </a:r>
          </a:p>
          <a:p>
            <a:endParaRPr lang="cs-CZ" sz="1600" dirty="0"/>
          </a:p>
          <a:p>
            <a:r>
              <a:rPr lang="cs-CZ" sz="1600" dirty="0"/>
              <a:t>Soubor velký 10 B je malý a vejde se celý do jednoho clusteru</a:t>
            </a:r>
          </a:p>
          <a:p>
            <a:r>
              <a:rPr lang="cs-CZ" sz="1600" dirty="0"/>
              <a:t>Uložením souboru na disk se tedy obsadí jeden </a:t>
            </a:r>
            <a:r>
              <a:rPr lang="cs-CZ" sz="1600" b="1" dirty="0"/>
              <a:t>celý cluster</a:t>
            </a:r>
          </a:p>
          <a:p>
            <a:r>
              <a:rPr lang="cs-CZ" sz="1600" dirty="0"/>
              <a:t>Z celkové kapacity disku spotřebujeme </a:t>
            </a:r>
            <a:r>
              <a:rPr lang="cs-CZ" sz="1600" b="1" dirty="0"/>
              <a:t>4 KB</a:t>
            </a:r>
            <a:r>
              <a:rPr lang="cs-CZ" sz="1600" dirty="0"/>
              <a:t>, přestože velikost souboru je pouze 10 B</a:t>
            </a:r>
          </a:p>
        </p:txBody>
      </p:sp>
    </p:spTree>
    <p:extLst>
      <p:ext uri="{BB962C8B-B14F-4D97-AF65-F5344CB8AC3E}">
        <p14:creationId xmlns:p14="http://schemas.microsoft.com/office/powerpoint/2010/main" val="8880031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E8E7B3-2732-4644-9A2E-398CE3C4B8BF}"/>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3425BE39-1452-4167-B84E-5426F913664F}"/>
              </a:ext>
            </a:extLst>
          </p:cNvPr>
          <p:cNvSpPr>
            <a:spLocks noGrp="1"/>
          </p:cNvSpPr>
          <p:nvPr>
            <p:ph idx="1"/>
          </p:nvPr>
        </p:nvSpPr>
        <p:spPr/>
        <p:txBody>
          <a:bodyPr/>
          <a:lstStyle/>
          <a:p>
            <a:r>
              <a:rPr lang="cs-CZ" sz="2000" dirty="0"/>
              <a:t>Souborový systém používá 8 KB clustery</a:t>
            </a:r>
          </a:p>
          <a:p>
            <a:r>
              <a:rPr lang="cs-CZ" sz="2000" dirty="0"/>
              <a:t>Kolik sektorů tvoří jeden cluster?</a:t>
            </a:r>
          </a:p>
          <a:p>
            <a:endParaRPr lang="cs-CZ" sz="2000" dirty="0"/>
          </a:p>
          <a:p>
            <a:r>
              <a:rPr lang="cs-CZ" sz="2000" dirty="0"/>
              <a:t>Sektor má standardně velikost 512 B</a:t>
            </a:r>
          </a:p>
          <a:p>
            <a:r>
              <a:rPr lang="cs-CZ" sz="2000" dirty="0"/>
              <a:t>Sektor je základní blok dat, se kterým pracuje hardware (řadič disku, ATA protokol atd.)</a:t>
            </a:r>
          </a:p>
          <a:p>
            <a:r>
              <a:rPr lang="cs-CZ" sz="2000" dirty="0"/>
              <a:t>Souborový systém však „krájí“ soubory po větších porcích</a:t>
            </a:r>
          </a:p>
          <a:p>
            <a:r>
              <a:rPr lang="cs-CZ" sz="2000" dirty="0"/>
              <a:t>Jestliže se používají clustery o velikost 8 KB, pak souborový systém pracuje vždy s 16 sektory naráz</a:t>
            </a:r>
          </a:p>
          <a:p>
            <a:r>
              <a:rPr lang="cs-CZ" sz="2000" dirty="0"/>
              <a:t>Při každém čtení nebo zápisu tedy souborový systém adresuje jeden cluster, což na hw úrovní odpovídá postupnému čtení/zápisu šestnácti po sobě jdoucích sektorů</a:t>
            </a:r>
          </a:p>
          <a:p>
            <a:r>
              <a:rPr lang="cs-CZ" sz="2000" dirty="0"/>
              <a:t>Z pohledu souborového systému jsou sektory spojeny po šestnácti do clusterů</a:t>
            </a:r>
          </a:p>
        </p:txBody>
      </p:sp>
    </p:spTree>
    <p:extLst>
      <p:ext uri="{BB962C8B-B14F-4D97-AF65-F5344CB8AC3E}">
        <p14:creationId xmlns:p14="http://schemas.microsoft.com/office/powerpoint/2010/main" val="540174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0E8E7B3-2732-4644-9A2E-398CE3C4B8BF}"/>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3425BE39-1452-4167-B84E-5426F913664F}"/>
              </a:ext>
            </a:extLst>
          </p:cNvPr>
          <p:cNvSpPr>
            <a:spLocks noGrp="1"/>
          </p:cNvSpPr>
          <p:nvPr>
            <p:ph idx="1"/>
          </p:nvPr>
        </p:nvSpPr>
        <p:spPr/>
        <p:txBody>
          <a:bodyPr/>
          <a:lstStyle/>
          <a:p>
            <a:r>
              <a:rPr lang="cs-CZ" sz="2000" dirty="0"/>
              <a:t>Souborový systém používá 512 B clustery</a:t>
            </a:r>
          </a:p>
          <a:p>
            <a:r>
              <a:rPr lang="cs-CZ" sz="2000" dirty="0"/>
              <a:t>Kolik sektorů tvoří jeden cluster?</a:t>
            </a:r>
          </a:p>
          <a:p>
            <a:endParaRPr lang="cs-CZ" sz="2000" dirty="0"/>
          </a:p>
          <a:p>
            <a:r>
              <a:rPr lang="cs-CZ" sz="2000" dirty="0"/>
              <a:t>Sektor má standardně velikost 512 B</a:t>
            </a:r>
          </a:p>
          <a:p>
            <a:r>
              <a:rPr lang="cs-CZ" sz="2000" dirty="0"/>
              <a:t>V tomto případě tedy 1 cluster = 1 sektor</a:t>
            </a:r>
          </a:p>
          <a:p>
            <a:r>
              <a:rPr lang="cs-CZ" sz="2000" dirty="0"/>
              <a:t>Čísla sektorů odpovídají číslům clusterů</a:t>
            </a:r>
          </a:p>
          <a:p>
            <a:r>
              <a:rPr lang="cs-CZ" sz="2000" dirty="0"/>
              <a:t>Toto si může souborový systém dovolit, pokud umí pracovat s ohromným množstvím alokačních jednotek  - počet sektorů na moderních discích je velmi vysoký a spravovat informace o každém clusteru je náročné, když jich je mnoho</a:t>
            </a:r>
          </a:p>
          <a:p>
            <a:pPr marL="0" indent="0">
              <a:buNone/>
            </a:pPr>
            <a:endParaRPr lang="cs-CZ" sz="2000" dirty="0"/>
          </a:p>
        </p:txBody>
      </p:sp>
    </p:spTree>
    <p:extLst>
      <p:ext uri="{BB962C8B-B14F-4D97-AF65-F5344CB8AC3E}">
        <p14:creationId xmlns:p14="http://schemas.microsoft.com/office/powerpoint/2010/main" val="252509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cs-CZ" altLang="cs-CZ"/>
              <a:t>FM kódování</a:t>
            </a:r>
          </a:p>
        </p:txBody>
      </p:sp>
      <p:sp>
        <p:nvSpPr>
          <p:cNvPr id="11267" name="Rectangle 3"/>
          <p:cNvSpPr>
            <a:spLocks noGrp="1" noChangeArrowheads="1"/>
          </p:cNvSpPr>
          <p:nvPr>
            <p:ph type="body" idx="1"/>
          </p:nvPr>
        </p:nvSpPr>
        <p:spPr/>
        <p:txBody>
          <a:bodyPr/>
          <a:lstStyle/>
          <a:p>
            <a:pPr eaLnBrk="1" hangingPunct="1"/>
            <a:endParaRPr lang="cs-CZ" altLang="cs-CZ"/>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00213"/>
            <a:ext cx="86423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2FB707E-2548-4CCE-AACB-9CCDC764A23C}"/>
              </a:ext>
            </a:extLst>
          </p:cNvPr>
          <p:cNvSpPr>
            <a:spLocks noGrp="1"/>
          </p:cNvSpPr>
          <p:nvPr>
            <p:ph type="title"/>
          </p:nvPr>
        </p:nvSpPr>
        <p:spPr/>
        <p:txBody>
          <a:bodyPr/>
          <a:lstStyle/>
          <a:p>
            <a:r>
              <a:rPr lang="cs-CZ" dirty="0"/>
              <a:t>Souborový systém</a:t>
            </a:r>
          </a:p>
        </p:txBody>
      </p:sp>
      <p:sp>
        <p:nvSpPr>
          <p:cNvPr id="3" name="Zástupný obsah 2">
            <a:extLst>
              <a:ext uri="{FF2B5EF4-FFF2-40B4-BE49-F238E27FC236}">
                <a16:creationId xmlns:a16="http://schemas.microsoft.com/office/drawing/2014/main" id="{F2209A67-695B-42C1-943A-00CAF92AA738}"/>
              </a:ext>
            </a:extLst>
          </p:cNvPr>
          <p:cNvSpPr>
            <a:spLocks noGrp="1"/>
          </p:cNvSpPr>
          <p:nvPr>
            <p:ph idx="1"/>
          </p:nvPr>
        </p:nvSpPr>
        <p:spPr/>
        <p:txBody>
          <a:bodyPr/>
          <a:lstStyle/>
          <a:p>
            <a:r>
              <a:rPr lang="cs-CZ" sz="1800" dirty="0"/>
              <a:t>Pevný disk má kapacitu 2 TB</a:t>
            </a:r>
          </a:p>
          <a:p>
            <a:r>
              <a:rPr lang="cs-CZ" sz="1800" dirty="0"/>
              <a:t>Kolik clusterů by používal operační systém, kdyby měl cluster minimální možnou velikost?</a:t>
            </a:r>
          </a:p>
          <a:p>
            <a:endParaRPr lang="cs-CZ" sz="1800" dirty="0"/>
          </a:p>
          <a:p>
            <a:r>
              <a:rPr lang="cs-CZ" sz="1800" dirty="0"/>
              <a:t>Minimální možná velikost clusteru je </a:t>
            </a:r>
            <a:r>
              <a:rPr lang="cs-CZ" sz="1800" b="1" dirty="0"/>
              <a:t>512 B</a:t>
            </a:r>
            <a:r>
              <a:rPr lang="cs-CZ" sz="1800" dirty="0"/>
              <a:t>. Pak platí </a:t>
            </a:r>
            <a:r>
              <a:rPr lang="cs-CZ" sz="1800" b="1" dirty="0"/>
              <a:t>1 cluster = 1 sektor</a:t>
            </a:r>
          </a:p>
          <a:p>
            <a:r>
              <a:rPr lang="cs-CZ" sz="1800" dirty="0"/>
              <a:t>Na 2 TB disku by po naformátování bylo 2 TB/ 512 B = 2</a:t>
            </a:r>
            <a:r>
              <a:rPr lang="cs-CZ" sz="1800" baseline="30000" dirty="0"/>
              <a:t>41</a:t>
            </a:r>
            <a:r>
              <a:rPr lang="cs-CZ" sz="1800" dirty="0"/>
              <a:t>/2</a:t>
            </a:r>
            <a:r>
              <a:rPr lang="cs-CZ" sz="1800" baseline="30000" dirty="0"/>
              <a:t>9</a:t>
            </a:r>
            <a:r>
              <a:rPr lang="cs-CZ" sz="1800" dirty="0"/>
              <a:t>=</a:t>
            </a:r>
            <a:r>
              <a:rPr lang="cs-CZ" sz="1800" b="1" dirty="0"/>
              <a:t>2</a:t>
            </a:r>
            <a:r>
              <a:rPr lang="cs-CZ" sz="1800" b="1" baseline="30000" dirty="0"/>
              <a:t>32</a:t>
            </a:r>
            <a:r>
              <a:rPr lang="cs-CZ" sz="1800" dirty="0"/>
              <a:t> clusterů</a:t>
            </a:r>
          </a:p>
          <a:p>
            <a:r>
              <a:rPr lang="cs-CZ" sz="1800" dirty="0"/>
              <a:t>Tabulka, ve které by byly uloženy informace o tom, které clustery jsou volné a které obsazené by pak musela mít 2</a:t>
            </a:r>
            <a:r>
              <a:rPr lang="cs-CZ" sz="1800" baseline="30000" dirty="0"/>
              <a:t>32</a:t>
            </a:r>
            <a:r>
              <a:rPr lang="cs-CZ" sz="1800" dirty="0"/>
              <a:t> položek (přes 4 miliardy)</a:t>
            </a:r>
          </a:p>
          <a:p>
            <a:r>
              <a:rPr lang="cs-CZ" sz="1800" dirty="0"/>
              <a:t>Informace o tom, kde leží každý fragment souboru by musela být 32-bitová</a:t>
            </a:r>
          </a:p>
          <a:p>
            <a:r>
              <a:rPr lang="cs-CZ" sz="1800" dirty="0"/>
              <a:t>Správa souborového systému by vyžadovala ukládání ohromného množství režijních informací</a:t>
            </a:r>
          </a:p>
          <a:p>
            <a:r>
              <a:rPr lang="cs-CZ" sz="1800" dirty="0"/>
              <a:t>Pracovat s malými clustery na velkém disku tedy není úplně výhodné</a:t>
            </a:r>
          </a:p>
          <a:p>
            <a:pPr marL="0" indent="0">
              <a:buNone/>
            </a:pPr>
            <a:endParaRPr lang="cs-CZ" dirty="0"/>
          </a:p>
        </p:txBody>
      </p:sp>
    </p:spTree>
    <p:extLst>
      <p:ext uri="{BB962C8B-B14F-4D97-AF65-F5344CB8AC3E}">
        <p14:creationId xmlns:p14="http://schemas.microsoft.com/office/powerpoint/2010/main" val="24404243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cs-CZ" altLang="cs-CZ"/>
              <a:t>FAT</a:t>
            </a:r>
          </a:p>
        </p:txBody>
      </p:sp>
      <p:sp>
        <p:nvSpPr>
          <p:cNvPr id="84995" name="Rectangle 3"/>
          <p:cNvSpPr>
            <a:spLocks noGrp="1" noChangeArrowheads="1"/>
          </p:cNvSpPr>
          <p:nvPr>
            <p:ph type="body" idx="1"/>
          </p:nvPr>
        </p:nvSpPr>
        <p:spPr/>
        <p:txBody>
          <a:bodyPr/>
          <a:lstStyle/>
          <a:p>
            <a:pPr eaLnBrk="1" hangingPunct="1"/>
            <a:r>
              <a:rPr lang="cs-CZ" altLang="cs-CZ" sz="1700" dirty="0"/>
              <a:t>Jedná se o jeden z </a:t>
            </a:r>
            <a:r>
              <a:rPr lang="cs-CZ" altLang="cs-CZ" sz="1700" b="1" dirty="0"/>
              <a:t>nejstarších</a:t>
            </a:r>
            <a:r>
              <a:rPr lang="cs-CZ" altLang="cs-CZ" sz="1700" dirty="0"/>
              <a:t> souborových systémů</a:t>
            </a:r>
          </a:p>
          <a:p>
            <a:pPr eaLnBrk="1" hangingPunct="1"/>
            <a:r>
              <a:rPr lang="cs-CZ" altLang="cs-CZ" sz="1700" dirty="0"/>
              <a:t>Tento souborový systém používal původní operační systém MS-DOS na prvních osobních počítačích PC</a:t>
            </a:r>
          </a:p>
          <a:p>
            <a:pPr eaLnBrk="1" hangingPunct="1"/>
            <a:r>
              <a:rPr lang="cs-CZ" altLang="cs-CZ" sz="1700" dirty="0"/>
              <a:t>Kvůli jednoduchosti a rozšíření byl často používán na výměnných médiích, jako je disketa (zde se používá verze FAT12), USB </a:t>
            </a:r>
            <a:r>
              <a:rPr lang="cs-CZ" altLang="cs-CZ" sz="1700" dirty="0" err="1"/>
              <a:t>flash</a:t>
            </a:r>
            <a:r>
              <a:rPr lang="cs-CZ" altLang="cs-CZ" sz="1700" dirty="0"/>
              <a:t> disk nebo ZIP disk (pozor, na CD a DVD se nepoužíval) </a:t>
            </a:r>
          </a:p>
          <a:p>
            <a:pPr eaLnBrk="1" hangingPunct="1"/>
            <a:r>
              <a:rPr lang="cs-CZ" altLang="cs-CZ" sz="1700" b="1" dirty="0"/>
              <a:t>FAT</a:t>
            </a:r>
            <a:r>
              <a:rPr lang="cs-CZ" altLang="cs-CZ" sz="1700" dirty="0"/>
              <a:t> již prakticky </a:t>
            </a:r>
            <a:r>
              <a:rPr lang="cs-CZ" altLang="cs-CZ" sz="1700" b="1" dirty="0"/>
              <a:t>zastaralý</a:t>
            </a:r>
            <a:r>
              <a:rPr lang="cs-CZ" altLang="cs-CZ" sz="1700" dirty="0"/>
              <a:t> a překonaný souborový systém</a:t>
            </a:r>
          </a:p>
          <a:p>
            <a:pPr eaLnBrk="1" hangingPunct="1"/>
            <a:r>
              <a:rPr lang="cs-CZ" altLang="cs-CZ" sz="1700" dirty="0"/>
              <a:t>Za sektorem </a:t>
            </a:r>
            <a:r>
              <a:rPr lang="cs-CZ" altLang="cs-CZ" sz="1700" b="1" dirty="0" err="1"/>
              <a:t>boot</a:t>
            </a:r>
            <a:r>
              <a:rPr lang="cs-CZ" altLang="cs-CZ" sz="1700" dirty="0"/>
              <a:t> následuje oblast </a:t>
            </a:r>
            <a:r>
              <a:rPr lang="cs-CZ" altLang="cs-CZ" sz="1700" b="1" dirty="0"/>
              <a:t>FAT</a:t>
            </a:r>
            <a:r>
              <a:rPr lang="cs-CZ" altLang="cs-CZ" sz="1700" dirty="0"/>
              <a:t> – </a:t>
            </a:r>
            <a:r>
              <a:rPr lang="cs-CZ" altLang="cs-CZ" sz="1700" dirty="0" err="1"/>
              <a:t>File</a:t>
            </a:r>
            <a:r>
              <a:rPr lang="cs-CZ" altLang="cs-CZ" sz="1700" dirty="0"/>
              <a:t> </a:t>
            </a:r>
            <a:r>
              <a:rPr lang="cs-CZ" altLang="cs-CZ" sz="1700" dirty="0" err="1"/>
              <a:t>Allocation</a:t>
            </a:r>
            <a:r>
              <a:rPr lang="cs-CZ" altLang="cs-CZ" sz="1700" dirty="0"/>
              <a:t> Table</a:t>
            </a:r>
          </a:p>
          <a:p>
            <a:pPr eaLnBrk="1" hangingPunct="1"/>
            <a:r>
              <a:rPr lang="cs-CZ" altLang="cs-CZ" sz="1700" dirty="0"/>
              <a:t>FAT má </a:t>
            </a:r>
            <a:r>
              <a:rPr lang="cs-CZ" altLang="cs-CZ" sz="1700" b="1" dirty="0"/>
              <a:t>dvě kopie</a:t>
            </a:r>
            <a:r>
              <a:rPr lang="cs-CZ" altLang="cs-CZ" sz="1700" dirty="0"/>
              <a:t>, protože při chybě v první kopii, ji můžeme pomocí druhé rekonstruovat a data tak zachránit </a:t>
            </a:r>
          </a:p>
          <a:p>
            <a:pPr eaLnBrk="1" hangingPunct="1"/>
            <a:r>
              <a:rPr lang="cs-CZ" altLang="cs-CZ" sz="1700" dirty="0"/>
              <a:t>Ve FAT tabulce nejsou informace o souborech (jak by se mohlo zdát z jejího názvu) ale o obsazených a neobsazených oblastech disku (tzv. clusterech)</a:t>
            </a:r>
          </a:p>
          <a:p>
            <a:pPr eaLnBrk="1" hangingPunct="1"/>
            <a:r>
              <a:rPr lang="cs-CZ" altLang="cs-CZ" sz="1700" dirty="0"/>
              <a:t>Kapacita oddílu je rozdělena na jednotlivé </a:t>
            </a:r>
            <a:r>
              <a:rPr lang="cs-CZ" altLang="cs-CZ" sz="1700" b="1" dirty="0"/>
              <a:t>clustery</a:t>
            </a:r>
            <a:r>
              <a:rPr lang="cs-CZ" altLang="cs-CZ" sz="1700" dirty="0"/>
              <a:t>, z nichž každému odpovídá jedna položka ve</a:t>
            </a:r>
            <a:r>
              <a:rPr lang="cs-CZ" altLang="cs-CZ" sz="1700" b="1" dirty="0"/>
              <a:t> FAT </a:t>
            </a:r>
          </a:p>
          <a:p>
            <a:pPr eaLnBrk="1" hangingPunct="1"/>
            <a:r>
              <a:rPr lang="cs-CZ" altLang="cs-CZ" sz="1700" dirty="0"/>
              <a:t>Každý cluster má své číslo</a:t>
            </a:r>
          </a:p>
          <a:p>
            <a:pPr eaLnBrk="1" hangingPunct="1"/>
            <a:r>
              <a:rPr lang="cs-CZ" altLang="cs-CZ" sz="1700" b="1" dirty="0"/>
              <a:t>Clustery jsou očíslovány pomocí 12, 16 nebo 32 bitů</a:t>
            </a:r>
            <a:r>
              <a:rPr lang="cs-CZ" altLang="cs-CZ" sz="1700" dirty="0"/>
              <a:t>. </a:t>
            </a:r>
            <a:endParaRPr lang="cs-CZ" altLang="cs-CZ" sz="1700" b="1"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258A458-B00D-432F-BC85-390B2DC80E63}"/>
              </a:ext>
            </a:extLst>
          </p:cNvPr>
          <p:cNvSpPr>
            <a:spLocks noGrp="1"/>
          </p:cNvSpPr>
          <p:nvPr>
            <p:ph type="title"/>
          </p:nvPr>
        </p:nvSpPr>
        <p:spPr/>
        <p:txBody>
          <a:bodyPr/>
          <a:lstStyle/>
          <a:p>
            <a:r>
              <a:rPr lang="cs-CZ" dirty="0"/>
              <a:t>FAT12</a:t>
            </a:r>
          </a:p>
        </p:txBody>
      </p:sp>
      <p:sp>
        <p:nvSpPr>
          <p:cNvPr id="3" name="Zástupný obsah 2">
            <a:extLst>
              <a:ext uri="{FF2B5EF4-FFF2-40B4-BE49-F238E27FC236}">
                <a16:creationId xmlns:a16="http://schemas.microsoft.com/office/drawing/2014/main" id="{CD7230B8-94DE-47AF-8B38-14057B131C9B}"/>
              </a:ext>
            </a:extLst>
          </p:cNvPr>
          <p:cNvSpPr>
            <a:spLocks noGrp="1"/>
          </p:cNvSpPr>
          <p:nvPr>
            <p:ph idx="1"/>
          </p:nvPr>
        </p:nvSpPr>
        <p:spPr/>
        <p:txBody>
          <a:bodyPr/>
          <a:lstStyle/>
          <a:p>
            <a:endParaRPr lang="cs-CZ" altLang="cs-CZ" sz="2400" dirty="0"/>
          </a:p>
          <a:p>
            <a:r>
              <a:rPr lang="cs-CZ" altLang="cs-CZ" sz="2400" dirty="0"/>
              <a:t>Kapacita je rozdělena na maximálně </a:t>
            </a:r>
            <a:r>
              <a:rPr lang="cs-CZ" altLang="cs-CZ" sz="2400" b="1" dirty="0"/>
              <a:t>2</a:t>
            </a:r>
            <a:r>
              <a:rPr lang="cs-CZ" altLang="cs-CZ" sz="2400" b="1" baseline="30000" dirty="0"/>
              <a:t>12</a:t>
            </a:r>
            <a:r>
              <a:rPr lang="cs-CZ" altLang="cs-CZ" sz="2400" dirty="0"/>
              <a:t> clusterů</a:t>
            </a:r>
            <a:endParaRPr lang="cs-CZ" altLang="cs-CZ" sz="2400" b="1" dirty="0"/>
          </a:p>
          <a:p>
            <a:r>
              <a:rPr lang="cs-CZ" altLang="cs-CZ" sz="2400" b="1" dirty="0"/>
              <a:t>FAT12</a:t>
            </a:r>
            <a:r>
              <a:rPr lang="cs-CZ" altLang="cs-CZ" sz="2400" dirty="0"/>
              <a:t> se proto používal u malých disků s počtem </a:t>
            </a:r>
            <a:r>
              <a:rPr lang="cs-CZ" altLang="cs-CZ" sz="2400" b="1" dirty="0"/>
              <a:t>clusterů</a:t>
            </a:r>
            <a:r>
              <a:rPr lang="cs-CZ" altLang="cs-CZ" sz="2400" dirty="0"/>
              <a:t> menším než </a:t>
            </a:r>
            <a:r>
              <a:rPr lang="cs-CZ" altLang="cs-CZ" sz="2400" b="1" dirty="0"/>
              <a:t>2</a:t>
            </a:r>
            <a:r>
              <a:rPr lang="cs-CZ" altLang="cs-CZ" sz="2400" b="1" baseline="30000" dirty="0"/>
              <a:t>12</a:t>
            </a:r>
            <a:r>
              <a:rPr lang="cs-CZ" altLang="cs-CZ" sz="2400" dirty="0"/>
              <a:t> (4096)</a:t>
            </a:r>
          </a:p>
          <a:p>
            <a:r>
              <a:rPr lang="cs-CZ" altLang="cs-CZ" sz="2400" dirty="0"/>
              <a:t>Do této skupiny spadaly převážně diskety a malé hard disky s velikostí oddílu pod </a:t>
            </a:r>
            <a:r>
              <a:rPr lang="cs-CZ" altLang="cs-CZ" sz="2400" b="1" dirty="0"/>
              <a:t>32 MB</a:t>
            </a:r>
            <a:r>
              <a:rPr lang="cs-CZ" altLang="cs-CZ" sz="2400" dirty="0"/>
              <a:t>, se kterými se dnes již stěží setkáme</a:t>
            </a:r>
          </a:p>
          <a:p>
            <a:pPr marL="0" indent="0">
              <a:buNone/>
            </a:pPr>
            <a:endParaRPr lang="cs-CZ" altLang="cs-CZ" sz="3200" dirty="0"/>
          </a:p>
          <a:p>
            <a:endParaRPr lang="cs-CZ" dirty="0"/>
          </a:p>
        </p:txBody>
      </p:sp>
    </p:spTree>
    <p:extLst>
      <p:ext uri="{BB962C8B-B14F-4D97-AF65-F5344CB8AC3E}">
        <p14:creationId xmlns:p14="http://schemas.microsoft.com/office/powerpoint/2010/main" val="3416803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B9617E2-B546-4C39-9DE2-05A14EB67918}"/>
              </a:ext>
            </a:extLst>
          </p:cNvPr>
          <p:cNvSpPr>
            <a:spLocks noGrp="1"/>
          </p:cNvSpPr>
          <p:nvPr>
            <p:ph type="title"/>
          </p:nvPr>
        </p:nvSpPr>
        <p:spPr/>
        <p:txBody>
          <a:bodyPr/>
          <a:lstStyle/>
          <a:p>
            <a:r>
              <a:rPr lang="cs-CZ" dirty="0"/>
              <a:t>FAT12</a:t>
            </a:r>
          </a:p>
        </p:txBody>
      </p:sp>
      <p:sp>
        <p:nvSpPr>
          <p:cNvPr id="3" name="Zástupný obsah 2">
            <a:extLst>
              <a:ext uri="{FF2B5EF4-FFF2-40B4-BE49-F238E27FC236}">
                <a16:creationId xmlns:a16="http://schemas.microsoft.com/office/drawing/2014/main" id="{62DE4C84-FBAB-4528-8173-E41332A1987D}"/>
              </a:ext>
            </a:extLst>
          </p:cNvPr>
          <p:cNvSpPr>
            <a:spLocks noGrp="1"/>
          </p:cNvSpPr>
          <p:nvPr>
            <p:ph idx="1"/>
          </p:nvPr>
        </p:nvSpPr>
        <p:spPr/>
        <p:txBody>
          <a:bodyPr/>
          <a:lstStyle/>
          <a:p>
            <a:pPr marL="0" indent="0">
              <a:buNone/>
            </a:pPr>
            <a:r>
              <a:rPr lang="cs-CZ" sz="1800" dirty="0"/>
              <a:t>Příklad</a:t>
            </a:r>
          </a:p>
          <a:p>
            <a:r>
              <a:rPr lang="cs-CZ" sz="1800" dirty="0"/>
              <a:t>Pevný disk má kapacitu 60 MB a je naformátovaný souborovým systémem FAT12</a:t>
            </a:r>
          </a:p>
          <a:p>
            <a:r>
              <a:rPr lang="cs-CZ" sz="1800" dirty="0"/>
              <a:t>Kolik sektorů tvoří jeden cluster?</a:t>
            </a:r>
          </a:p>
          <a:p>
            <a:r>
              <a:rPr lang="cs-CZ" sz="1800" dirty="0"/>
              <a:t>Kolik z celkové kapacity disku zabere uložení souboru o velikosti 40 KB?</a:t>
            </a:r>
          </a:p>
          <a:p>
            <a:endParaRPr lang="cs-CZ" sz="1800" dirty="0"/>
          </a:p>
          <a:p>
            <a:r>
              <a:rPr lang="cs-CZ" sz="1800" dirty="0"/>
              <a:t>Na disku může být maximálně 2</a:t>
            </a:r>
            <a:r>
              <a:rPr lang="cs-CZ" sz="1800" baseline="30000" dirty="0"/>
              <a:t>12</a:t>
            </a:r>
            <a:r>
              <a:rPr lang="cs-CZ" sz="1800" dirty="0"/>
              <a:t> clusterů (protože je to FAT12)</a:t>
            </a:r>
          </a:p>
          <a:p>
            <a:r>
              <a:rPr lang="cs-CZ" sz="1800" dirty="0"/>
              <a:t>60 MB disk obsahuje 120000 sektorů velkých 512 B</a:t>
            </a:r>
          </a:p>
          <a:p>
            <a:r>
              <a:rPr lang="cs-CZ" sz="1800" dirty="0"/>
              <a:t>Počet sektorů na cluster = 120000 sektorů / 4096 clusterů = 29,3</a:t>
            </a:r>
          </a:p>
          <a:p>
            <a:r>
              <a:rPr lang="cs-CZ" sz="1800" dirty="0"/>
              <a:t>Cluster nebude tvořit 30 sektorů, ale raději se použije 32 sektorů (mocnina dvojky)</a:t>
            </a:r>
          </a:p>
          <a:p>
            <a:r>
              <a:rPr lang="cs-CZ" sz="1800" dirty="0"/>
              <a:t>1 cluster = 32 sektorů = 16 KB</a:t>
            </a:r>
          </a:p>
          <a:p>
            <a:r>
              <a:rPr lang="cs-CZ" sz="1800" dirty="0"/>
              <a:t>Soubor velký 40 KB se rozdělí na 3 fragmenty a obsadí 3 clustery</a:t>
            </a:r>
          </a:p>
          <a:p>
            <a:r>
              <a:rPr lang="cs-CZ" sz="1800" dirty="0"/>
              <a:t>Uložením 40 KB velkého souboru zabereme 48 KB z kapacity disku</a:t>
            </a:r>
          </a:p>
        </p:txBody>
      </p:sp>
    </p:spTree>
    <p:extLst>
      <p:ext uri="{BB962C8B-B14F-4D97-AF65-F5344CB8AC3E}">
        <p14:creationId xmlns:p14="http://schemas.microsoft.com/office/powerpoint/2010/main" val="283720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cs-CZ" altLang="cs-CZ" dirty="0"/>
              <a:t>FAT16</a:t>
            </a:r>
          </a:p>
        </p:txBody>
      </p:sp>
      <p:sp>
        <p:nvSpPr>
          <p:cNvPr id="86019" name="Rectangle 3"/>
          <p:cNvSpPr>
            <a:spLocks noGrp="1" noChangeArrowheads="1"/>
          </p:cNvSpPr>
          <p:nvPr>
            <p:ph type="body" idx="1"/>
          </p:nvPr>
        </p:nvSpPr>
        <p:spPr/>
        <p:txBody>
          <a:bodyPr/>
          <a:lstStyle/>
          <a:p>
            <a:pPr eaLnBrk="1" hangingPunct="1"/>
            <a:r>
              <a:rPr lang="cs-CZ" altLang="cs-CZ" sz="1700" dirty="0"/>
              <a:t>lze alokovat </a:t>
            </a:r>
            <a:r>
              <a:rPr lang="cs-CZ" altLang="cs-CZ" sz="1700" b="1" dirty="0"/>
              <a:t>2</a:t>
            </a:r>
            <a:r>
              <a:rPr lang="cs-CZ" altLang="cs-CZ" sz="1700" b="1" baseline="30000" dirty="0"/>
              <a:t>16</a:t>
            </a:r>
            <a:r>
              <a:rPr lang="cs-CZ" altLang="cs-CZ" sz="1700" dirty="0"/>
              <a:t> clusterů</a:t>
            </a:r>
          </a:p>
          <a:p>
            <a:pPr eaLnBrk="1" hangingPunct="1"/>
            <a:r>
              <a:rPr lang="cs-CZ" altLang="cs-CZ" sz="1700" dirty="0"/>
              <a:t>maximální velikost clusteru, kterou DOS nabízí je </a:t>
            </a:r>
            <a:r>
              <a:rPr lang="cs-CZ" altLang="cs-CZ" sz="1700" b="1" dirty="0"/>
              <a:t>32 kB</a:t>
            </a:r>
            <a:r>
              <a:rPr lang="cs-CZ" altLang="cs-CZ" sz="1700" dirty="0"/>
              <a:t>  (64 sektorů)</a:t>
            </a:r>
          </a:p>
          <a:p>
            <a:pPr eaLnBrk="1" hangingPunct="1"/>
            <a:r>
              <a:rPr lang="cs-CZ" altLang="cs-CZ" sz="1700" dirty="0"/>
              <a:t>Tak lze dosáhnout max. velikosti oddílu </a:t>
            </a:r>
            <a:r>
              <a:rPr lang="cs-CZ" altLang="cs-CZ" sz="1700" b="1" dirty="0"/>
              <a:t>2 GB</a:t>
            </a:r>
            <a:r>
              <a:rPr lang="cs-CZ" altLang="cs-CZ" sz="1700" dirty="0"/>
              <a:t>   (32 kB x 2</a:t>
            </a:r>
            <a:r>
              <a:rPr lang="cs-CZ" altLang="cs-CZ" sz="1700" baseline="30000" dirty="0"/>
              <a:t>16</a:t>
            </a:r>
            <a:r>
              <a:rPr lang="cs-CZ" altLang="cs-CZ" sz="1700" dirty="0"/>
              <a:t> )</a:t>
            </a:r>
          </a:p>
          <a:p>
            <a:pPr eaLnBrk="1" hangingPunct="1"/>
            <a:r>
              <a:rPr lang="cs-CZ" altLang="cs-CZ" sz="1700" dirty="0"/>
              <a:t>U operačního systému </a:t>
            </a:r>
            <a:r>
              <a:rPr lang="cs-CZ" altLang="cs-CZ" sz="1700" b="1" dirty="0"/>
              <a:t>Windows NT</a:t>
            </a:r>
            <a:r>
              <a:rPr lang="cs-CZ" altLang="cs-CZ" sz="1700" dirty="0"/>
              <a:t> může být maximální velikost clusteru </a:t>
            </a:r>
            <a:r>
              <a:rPr lang="cs-CZ" altLang="cs-CZ" sz="1700" b="1" dirty="0"/>
              <a:t>64kB</a:t>
            </a:r>
            <a:r>
              <a:rPr lang="cs-CZ" altLang="cs-CZ" sz="1700" dirty="0"/>
              <a:t>, s čímž dosáhneme velikost </a:t>
            </a:r>
            <a:r>
              <a:rPr lang="cs-CZ" altLang="cs-CZ" sz="1700" b="1" dirty="0"/>
              <a:t>4 GB</a:t>
            </a:r>
            <a:r>
              <a:rPr lang="cs-CZ" altLang="cs-CZ" sz="1700" dirty="0"/>
              <a:t> (provozovat ale tento systém na FAT je nesmysl) </a:t>
            </a:r>
          </a:p>
          <a:p>
            <a:pPr eaLnBrk="1" hangingPunct="1"/>
            <a:r>
              <a:rPr lang="cs-CZ" altLang="cs-CZ" sz="1700" dirty="0"/>
              <a:t>Efektivita využití disku klesá již s použitím clusteru od velikosti </a:t>
            </a:r>
            <a:r>
              <a:rPr lang="cs-CZ" altLang="cs-CZ" sz="1700" b="1" dirty="0"/>
              <a:t>8 kB</a:t>
            </a:r>
            <a:r>
              <a:rPr lang="cs-CZ" altLang="cs-CZ" sz="1700" dirty="0"/>
              <a:t> </a:t>
            </a:r>
          </a:p>
          <a:p>
            <a:pPr eaLnBrk="1" hangingPunct="1"/>
            <a:r>
              <a:rPr lang="cs-CZ" altLang="cs-CZ" sz="1700" dirty="0"/>
              <a:t>Při clusteru </a:t>
            </a:r>
            <a:r>
              <a:rPr lang="cs-CZ" altLang="cs-CZ" sz="1700" b="1" dirty="0"/>
              <a:t>8 kB</a:t>
            </a:r>
            <a:r>
              <a:rPr lang="cs-CZ" altLang="cs-CZ" sz="1700" dirty="0"/>
              <a:t> nám soubor o velikosti </a:t>
            </a:r>
            <a:r>
              <a:rPr lang="cs-CZ" altLang="cs-CZ" sz="1700" b="1" dirty="0"/>
              <a:t>1 bajt</a:t>
            </a:r>
            <a:r>
              <a:rPr lang="cs-CZ" altLang="cs-CZ" sz="1700" dirty="0"/>
              <a:t> zabere celých </a:t>
            </a:r>
            <a:r>
              <a:rPr lang="cs-CZ" altLang="cs-CZ" sz="1700" b="1" dirty="0"/>
              <a:t>8 kB</a:t>
            </a:r>
            <a:r>
              <a:rPr lang="cs-CZ" altLang="cs-CZ" sz="1700" dirty="0"/>
              <a:t> disku, při použití clusterů </a:t>
            </a:r>
            <a:r>
              <a:rPr lang="cs-CZ" altLang="cs-CZ" sz="1700" b="1" dirty="0"/>
              <a:t>64 kB</a:t>
            </a:r>
            <a:r>
              <a:rPr lang="cs-CZ" altLang="cs-CZ" sz="1700" dirty="0"/>
              <a:t> je zabráno vždy minimálně celých </a:t>
            </a:r>
            <a:r>
              <a:rPr lang="cs-CZ" altLang="cs-CZ" sz="1700" b="1" dirty="0"/>
              <a:t>64 kB</a:t>
            </a:r>
            <a:r>
              <a:rPr lang="cs-CZ" altLang="cs-CZ" sz="1700" dirty="0"/>
              <a:t> </a:t>
            </a:r>
          </a:p>
          <a:p>
            <a:pPr eaLnBrk="1" hangingPunct="1"/>
            <a:r>
              <a:rPr lang="cs-CZ" altLang="cs-CZ" sz="1700" dirty="0"/>
              <a:t>Např. dva typické </a:t>
            </a:r>
            <a:r>
              <a:rPr lang="cs-CZ" altLang="cs-CZ" sz="1700" dirty="0" err="1"/>
              <a:t>DOSové</a:t>
            </a:r>
            <a:r>
              <a:rPr lang="cs-CZ" altLang="cs-CZ" sz="1700" dirty="0"/>
              <a:t> konfigurační soubory </a:t>
            </a:r>
            <a:r>
              <a:rPr lang="cs-CZ" altLang="cs-CZ" sz="1700" i="1" dirty="0"/>
              <a:t>autoexec.bat</a:t>
            </a:r>
            <a:r>
              <a:rPr lang="cs-CZ" altLang="cs-CZ" sz="1700" dirty="0"/>
              <a:t> a </a:t>
            </a:r>
            <a:r>
              <a:rPr lang="cs-CZ" altLang="cs-CZ" sz="1700" i="1" dirty="0"/>
              <a:t>config.sys</a:t>
            </a:r>
            <a:r>
              <a:rPr lang="cs-CZ" altLang="cs-CZ" sz="1700" dirty="0"/>
              <a:t>, které mají velikost max.  1 kB nám oba zaberou 128 kB. Vznikne nám tedy 126 kB jalového prostoru a 2 kB opravdu využitého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B9617E2-B546-4C39-9DE2-05A14EB67918}"/>
              </a:ext>
            </a:extLst>
          </p:cNvPr>
          <p:cNvSpPr>
            <a:spLocks noGrp="1"/>
          </p:cNvSpPr>
          <p:nvPr>
            <p:ph type="title"/>
          </p:nvPr>
        </p:nvSpPr>
        <p:spPr/>
        <p:txBody>
          <a:bodyPr/>
          <a:lstStyle/>
          <a:p>
            <a:r>
              <a:rPr lang="cs-CZ" dirty="0"/>
              <a:t>FAT16</a:t>
            </a:r>
          </a:p>
        </p:txBody>
      </p:sp>
      <p:sp>
        <p:nvSpPr>
          <p:cNvPr id="3" name="Zástupný obsah 2">
            <a:extLst>
              <a:ext uri="{FF2B5EF4-FFF2-40B4-BE49-F238E27FC236}">
                <a16:creationId xmlns:a16="http://schemas.microsoft.com/office/drawing/2014/main" id="{62DE4C84-FBAB-4528-8173-E41332A1987D}"/>
              </a:ext>
            </a:extLst>
          </p:cNvPr>
          <p:cNvSpPr>
            <a:spLocks noGrp="1"/>
          </p:cNvSpPr>
          <p:nvPr>
            <p:ph idx="1"/>
          </p:nvPr>
        </p:nvSpPr>
        <p:spPr/>
        <p:txBody>
          <a:bodyPr/>
          <a:lstStyle/>
          <a:p>
            <a:pPr marL="0" indent="0">
              <a:buNone/>
            </a:pPr>
            <a:r>
              <a:rPr lang="cs-CZ" sz="1800" dirty="0"/>
              <a:t>Příklad</a:t>
            </a:r>
          </a:p>
          <a:p>
            <a:r>
              <a:rPr lang="cs-CZ" sz="1800" dirty="0"/>
              <a:t>Pevný disk má kapacitu 1 GB a je naformátovaný souborovým systémem FAT16</a:t>
            </a:r>
          </a:p>
          <a:p>
            <a:r>
              <a:rPr lang="cs-CZ" sz="1800" dirty="0"/>
              <a:t>Kolik sektorů tvoří jeden cluster?</a:t>
            </a:r>
          </a:p>
          <a:p>
            <a:r>
              <a:rPr lang="cs-CZ" sz="1800" dirty="0"/>
              <a:t>Kolik z celkové kapacity disku zabere uložení souboru o velikosti 40 KB?</a:t>
            </a:r>
          </a:p>
          <a:p>
            <a:endParaRPr lang="cs-CZ" sz="1800" dirty="0"/>
          </a:p>
          <a:p>
            <a:r>
              <a:rPr lang="cs-CZ" sz="1800" dirty="0"/>
              <a:t>Na disku může být maximálně 2</a:t>
            </a:r>
            <a:r>
              <a:rPr lang="cs-CZ" sz="1800" baseline="30000" dirty="0"/>
              <a:t>16</a:t>
            </a:r>
            <a:r>
              <a:rPr lang="cs-CZ" sz="1800" dirty="0"/>
              <a:t> clusterů (protože je to FAT16)</a:t>
            </a:r>
          </a:p>
          <a:p>
            <a:r>
              <a:rPr lang="cs-CZ" sz="1800" dirty="0"/>
              <a:t>1 GB disk obsahuje 2 000 000 sektorů velkých 512 B</a:t>
            </a:r>
          </a:p>
          <a:p>
            <a:r>
              <a:rPr lang="cs-CZ" sz="1800" dirty="0"/>
              <a:t>Počet sektorů na cluster = 2 000 000 sektorů / 65536 clusterů = 30,51</a:t>
            </a:r>
          </a:p>
          <a:p>
            <a:r>
              <a:rPr lang="cs-CZ" sz="1800" dirty="0"/>
              <a:t>Cluster nebude tvořit 30,51 sektorů, ale raději se použije 32 sektorů (mocnina dvojky)</a:t>
            </a:r>
          </a:p>
          <a:p>
            <a:r>
              <a:rPr lang="cs-CZ" sz="1800" dirty="0"/>
              <a:t>1 cluster = 32 sektorů = 16 KB</a:t>
            </a:r>
          </a:p>
          <a:p>
            <a:r>
              <a:rPr lang="cs-CZ" sz="1800" dirty="0"/>
              <a:t>Soubor velký 40 KB se rozdělí na 3 fragmenty a obsadí 3 clustery</a:t>
            </a:r>
          </a:p>
          <a:p>
            <a:r>
              <a:rPr lang="cs-CZ" sz="1800" dirty="0"/>
              <a:t>Uložením 40 KB velkého souboru zabereme 48 KB z kapacity disku</a:t>
            </a:r>
          </a:p>
        </p:txBody>
      </p:sp>
    </p:spTree>
    <p:extLst>
      <p:ext uri="{BB962C8B-B14F-4D97-AF65-F5344CB8AC3E}">
        <p14:creationId xmlns:p14="http://schemas.microsoft.com/office/powerpoint/2010/main" val="1638692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cs-CZ" altLang="cs-CZ"/>
              <a:t>FAT16</a:t>
            </a:r>
          </a:p>
        </p:txBody>
      </p:sp>
      <p:sp>
        <p:nvSpPr>
          <p:cNvPr id="87043" name="Rectangle 3"/>
          <p:cNvSpPr>
            <a:spLocks noGrp="1" noChangeArrowheads="1"/>
          </p:cNvSpPr>
          <p:nvPr>
            <p:ph type="body" idx="1"/>
          </p:nvPr>
        </p:nvSpPr>
        <p:spPr/>
        <p:txBody>
          <a:bodyPr/>
          <a:lstStyle/>
          <a:p>
            <a:pPr eaLnBrk="1" hangingPunct="1">
              <a:lnSpc>
                <a:spcPct val="80000"/>
              </a:lnSpc>
            </a:pPr>
            <a:r>
              <a:rPr lang="cs-CZ" altLang="cs-CZ" sz="1700" dirty="0"/>
              <a:t>Za </a:t>
            </a:r>
            <a:r>
              <a:rPr lang="cs-CZ" altLang="cs-CZ" sz="1700" dirty="0" err="1"/>
              <a:t>boot</a:t>
            </a:r>
            <a:r>
              <a:rPr lang="cs-CZ" altLang="cs-CZ" sz="1700" dirty="0"/>
              <a:t> sektorem je uložena tabulka </a:t>
            </a:r>
            <a:r>
              <a:rPr lang="cs-CZ" altLang="cs-CZ" sz="1700" b="1" dirty="0"/>
              <a:t>FAT</a:t>
            </a:r>
          </a:p>
          <a:p>
            <a:pPr eaLnBrk="1" hangingPunct="1">
              <a:lnSpc>
                <a:spcPct val="80000"/>
              </a:lnSpc>
            </a:pPr>
            <a:r>
              <a:rPr lang="cs-CZ" altLang="cs-CZ" sz="1700" dirty="0"/>
              <a:t>Tabulka</a:t>
            </a:r>
            <a:r>
              <a:rPr lang="cs-CZ" altLang="cs-CZ" sz="1700" b="1" dirty="0"/>
              <a:t> FAT</a:t>
            </a:r>
            <a:r>
              <a:rPr lang="cs-CZ" altLang="cs-CZ" sz="1700" dirty="0"/>
              <a:t> je seznam (pole) záznamů o </a:t>
            </a:r>
            <a:r>
              <a:rPr lang="cs-CZ" altLang="cs-CZ" sz="1700" b="1" dirty="0"/>
              <a:t>clusterech</a:t>
            </a:r>
          </a:p>
          <a:p>
            <a:pPr eaLnBrk="1" hangingPunct="1">
              <a:lnSpc>
                <a:spcPct val="80000"/>
              </a:lnSpc>
            </a:pPr>
            <a:r>
              <a:rPr lang="cs-CZ" altLang="cs-CZ" sz="1700" b="1" dirty="0"/>
              <a:t>FAT </a:t>
            </a:r>
            <a:r>
              <a:rPr lang="cs-CZ" altLang="cs-CZ" sz="1700" dirty="0"/>
              <a:t>tabulka neobsahuje informace o souborech </a:t>
            </a:r>
          </a:p>
          <a:p>
            <a:pPr eaLnBrk="1" hangingPunct="1">
              <a:lnSpc>
                <a:spcPct val="80000"/>
              </a:lnSpc>
            </a:pPr>
            <a:r>
              <a:rPr lang="cs-CZ" altLang="cs-CZ" sz="1700" dirty="0"/>
              <a:t>Vytváří se automaticky při formátování disku </a:t>
            </a:r>
          </a:p>
          <a:p>
            <a:pPr eaLnBrk="1" hangingPunct="1">
              <a:lnSpc>
                <a:spcPct val="80000"/>
              </a:lnSpc>
            </a:pPr>
            <a:r>
              <a:rPr lang="cs-CZ" altLang="cs-CZ" sz="1700" dirty="0"/>
              <a:t>Cluster může být </a:t>
            </a:r>
            <a:r>
              <a:rPr lang="cs-CZ" altLang="cs-CZ" sz="1700" i="1" dirty="0"/>
              <a:t>volný</a:t>
            </a:r>
            <a:r>
              <a:rPr lang="cs-CZ" altLang="cs-CZ" sz="1700" dirty="0"/>
              <a:t>, </a:t>
            </a:r>
            <a:r>
              <a:rPr lang="cs-CZ" altLang="cs-CZ" sz="1700" i="1" dirty="0"/>
              <a:t>špatný</a:t>
            </a:r>
            <a:r>
              <a:rPr lang="cs-CZ" altLang="cs-CZ" sz="1700" dirty="0"/>
              <a:t>, může být </a:t>
            </a:r>
            <a:r>
              <a:rPr lang="cs-CZ" altLang="cs-CZ" sz="1700" i="1" dirty="0"/>
              <a:t>posledním</a:t>
            </a:r>
            <a:r>
              <a:rPr lang="cs-CZ" altLang="cs-CZ" sz="1700" dirty="0"/>
              <a:t> clusterem souboru nebo je u něj v této tabulce číslo </a:t>
            </a:r>
            <a:r>
              <a:rPr lang="cs-CZ" altLang="cs-CZ" sz="1700" i="1" dirty="0"/>
              <a:t>následujícího clusteru souboru</a:t>
            </a:r>
          </a:p>
          <a:p>
            <a:pPr eaLnBrk="1" hangingPunct="1">
              <a:lnSpc>
                <a:spcPct val="80000"/>
              </a:lnSpc>
            </a:pPr>
            <a:endParaRPr lang="cs-CZ" altLang="cs-CZ" sz="1700" dirty="0"/>
          </a:p>
          <a:p>
            <a:pPr eaLnBrk="1" hangingPunct="1">
              <a:lnSpc>
                <a:spcPct val="80000"/>
              </a:lnSpc>
            </a:pPr>
            <a:r>
              <a:rPr lang="cs-CZ" altLang="cs-CZ" sz="1700" dirty="0"/>
              <a:t>Za FAT tabulkou je na disku umístěn seznam souborů - Složka kořenového adresáře</a:t>
            </a:r>
          </a:p>
          <a:p>
            <a:pPr eaLnBrk="1" hangingPunct="1">
              <a:lnSpc>
                <a:spcPct val="80000"/>
              </a:lnSpc>
            </a:pPr>
            <a:r>
              <a:rPr lang="cs-CZ" altLang="cs-CZ" sz="1700" dirty="0"/>
              <a:t>Každá položka tohoto seznamu má délku </a:t>
            </a:r>
            <a:r>
              <a:rPr lang="cs-CZ" altLang="cs-CZ" sz="1700" b="1" dirty="0"/>
              <a:t>32 bajtů </a:t>
            </a:r>
          </a:p>
          <a:p>
            <a:pPr lvl="1" eaLnBrk="1" hangingPunct="1">
              <a:lnSpc>
                <a:spcPct val="80000"/>
              </a:lnSpc>
            </a:pPr>
            <a:r>
              <a:rPr lang="cs-CZ" altLang="cs-CZ" sz="1500" b="1" dirty="0"/>
              <a:t>Název - </a:t>
            </a:r>
            <a:r>
              <a:rPr lang="cs-CZ" altLang="cs-CZ" sz="1500" dirty="0"/>
              <a:t>8 bajtů  (delší název soubor není možný)</a:t>
            </a:r>
          </a:p>
          <a:p>
            <a:pPr lvl="1" eaLnBrk="1" hangingPunct="1">
              <a:lnSpc>
                <a:spcPct val="80000"/>
              </a:lnSpc>
            </a:pPr>
            <a:r>
              <a:rPr lang="cs-CZ" altLang="cs-CZ" sz="1500" b="1" dirty="0"/>
              <a:t>Přípona</a:t>
            </a:r>
            <a:r>
              <a:rPr lang="cs-CZ" altLang="cs-CZ" sz="1500" dirty="0"/>
              <a:t> – 3 bajty</a:t>
            </a:r>
          </a:p>
          <a:p>
            <a:pPr lvl="1" eaLnBrk="1" hangingPunct="1">
              <a:lnSpc>
                <a:spcPct val="80000"/>
              </a:lnSpc>
            </a:pPr>
            <a:r>
              <a:rPr lang="cs-CZ" altLang="cs-CZ" sz="1500" b="1" dirty="0"/>
              <a:t>atributy </a:t>
            </a:r>
            <a:r>
              <a:rPr lang="cs-CZ" altLang="cs-CZ" sz="1500" dirty="0"/>
              <a:t>souboru - 1bajt</a:t>
            </a:r>
          </a:p>
          <a:p>
            <a:pPr lvl="1" eaLnBrk="1" hangingPunct="1">
              <a:lnSpc>
                <a:spcPct val="80000"/>
              </a:lnSpc>
            </a:pPr>
            <a:r>
              <a:rPr lang="cs-CZ" altLang="cs-CZ" sz="1500" b="1" dirty="0"/>
              <a:t>čas</a:t>
            </a:r>
            <a:r>
              <a:rPr lang="cs-CZ" altLang="cs-CZ" sz="1500" dirty="0"/>
              <a:t> poslední modifikace souboru – 2 bajty</a:t>
            </a:r>
          </a:p>
          <a:p>
            <a:pPr lvl="1" eaLnBrk="1" hangingPunct="1">
              <a:lnSpc>
                <a:spcPct val="80000"/>
              </a:lnSpc>
            </a:pPr>
            <a:r>
              <a:rPr lang="cs-CZ" altLang="cs-CZ" sz="1500" b="1" dirty="0"/>
              <a:t>datum</a:t>
            </a:r>
            <a:r>
              <a:rPr lang="cs-CZ" altLang="cs-CZ" sz="1500" dirty="0"/>
              <a:t> poslední modifikace - 2 bajty</a:t>
            </a:r>
          </a:p>
          <a:p>
            <a:pPr lvl="1" eaLnBrk="1" hangingPunct="1">
              <a:lnSpc>
                <a:spcPct val="80000"/>
              </a:lnSpc>
            </a:pPr>
            <a:r>
              <a:rPr lang="cs-CZ" altLang="cs-CZ" sz="1500" b="1" dirty="0"/>
              <a:t>Poloha</a:t>
            </a:r>
            <a:r>
              <a:rPr lang="cs-CZ" altLang="cs-CZ" sz="1500" dirty="0"/>
              <a:t> souboru na disku (počáteční cluster)</a:t>
            </a:r>
          </a:p>
          <a:p>
            <a:pPr eaLnBrk="1" hangingPunct="1">
              <a:lnSpc>
                <a:spcPct val="80000"/>
              </a:lnSpc>
            </a:pPr>
            <a:r>
              <a:rPr lang="cs-CZ" altLang="cs-CZ" sz="1700" dirty="0"/>
              <a:t>Položky seznamu jsou seřazeny v pořadí, v jakém soubory vznikaly</a:t>
            </a:r>
          </a:p>
          <a:p>
            <a:pPr eaLnBrk="1" hangingPunct="1">
              <a:lnSpc>
                <a:spcPct val="80000"/>
              </a:lnSpc>
            </a:pPr>
            <a:r>
              <a:rPr lang="cs-CZ" altLang="cs-CZ" sz="1700" dirty="0"/>
              <a:t>Pokud se nějaký soubor smaže, jeho položka v seznamu zůstává zachována pouze je označena jako neplatné (díky tomu lze nalézt i informace o smazaných souborech)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260350"/>
            <a:ext cx="5761038" cy="6308725"/>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C74AC32B-5AB8-4364-86BB-954084EB9B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471066"/>
            <a:ext cx="6828006" cy="6264696"/>
          </a:xfrm>
        </p:spPr>
      </p:pic>
    </p:spTree>
    <p:extLst>
      <p:ext uri="{BB962C8B-B14F-4D97-AF65-F5344CB8AC3E}">
        <p14:creationId xmlns:p14="http://schemas.microsoft.com/office/powerpoint/2010/main" val="3957632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710BB1F5-172B-40C8-823D-6D5C7BC5E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892" y="1719263"/>
            <a:ext cx="5882216" cy="4411662"/>
          </a:xfrm>
        </p:spPr>
      </p:pic>
      <p:sp>
        <p:nvSpPr>
          <p:cNvPr id="2" name="Nadpis 1">
            <a:extLst>
              <a:ext uri="{FF2B5EF4-FFF2-40B4-BE49-F238E27FC236}">
                <a16:creationId xmlns:a16="http://schemas.microsoft.com/office/drawing/2014/main" id="{64C20065-E94F-4A39-BE09-C03C22C2960C}"/>
              </a:ext>
            </a:extLst>
          </p:cNvPr>
          <p:cNvSpPr>
            <a:spLocks noGrp="1"/>
          </p:cNvSpPr>
          <p:nvPr>
            <p:ph type="title"/>
          </p:nvPr>
        </p:nvSpPr>
        <p:spPr>
          <a:xfrm>
            <a:off x="467544" y="836712"/>
            <a:ext cx="7543800" cy="1295400"/>
          </a:xfrm>
          <a:solidFill>
            <a:schemeClr val="bg1"/>
          </a:solidFill>
        </p:spPr>
        <p:txBody>
          <a:bodyPr/>
          <a:lstStyle/>
          <a:p>
            <a:r>
              <a:rPr lang="cs-CZ" dirty="0"/>
              <a:t> </a:t>
            </a:r>
          </a:p>
        </p:txBody>
      </p:sp>
    </p:spTree>
    <p:extLst>
      <p:ext uri="{BB962C8B-B14F-4D97-AF65-F5344CB8AC3E}">
        <p14:creationId xmlns:p14="http://schemas.microsoft.com/office/powerpoint/2010/main" val="226708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cs-CZ" altLang="cs-CZ" dirty="0"/>
              <a:t>RLL kódování</a:t>
            </a:r>
          </a:p>
        </p:txBody>
      </p:sp>
      <p:sp>
        <p:nvSpPr>
          <p:cNvPr id="12291" name="Rectangle 3"/>
          <p:cNvSpPr>
            <a:spLocks noGrp="1" noChangeArrowheads="1"/>
          </p:cNvSpPr>
          <p:nvPr>
            <p:ph type="body" idx="1"/>
          </p:nvPr>
        </p:nvSpPr>
        <p:spPr/>
        <p:txBody>
          <a:bodyPr/>
          <a:lstStyle/>
          <a:p>
            <a:pPr marL="0" indent="0" eaLnBrk="1" hangingPunct="1">
              <a:lnSpc>
                <a:spcPct val="90000"/>
              </a:lnSpc>
              <a:buFont typeface="Wingdings" pitchFamily="2" charset="2"/>
              <a:buNone/>
              <a:defRPr/>
            </a:pPr>
            <a:r>
              <a:rPr lang="cs-CZ" altLang="cs-CZ" sz="2100" dirty="0"/>
              <a:t>Příklad – kód RLL 2-7</a:t>
            </a:r>
          </a:p>
          <a:p>
            <a:pPr marL="0" indent="0" eaLnBrk="1" hangingPunct="1">
              <a:lnSpc>
                <a:spcPct val="90000"/>
              </a:lnSpc>
              <a:buFont typeface="Wingdings" pitchFamily="2" charset="2"/>
              <a:buNone/>
              <a:defRPr/>
            </a:pPr>
            <a:r>
              <a:rPr lang="cs-CZ" altLang="cs-CZ" sz="2100" dirty="0"/>
              <a:t>Jednotlivé vzorky a jejich zakódování jsou voleny tak, aby mezi jejich dvěma impulsy (změnami magnetizace) bylo maximálně 7 a minimálně 2 mezery</a:t>
            </a:r>
          </a:p>
          <a:p>
            <a:pPr lvl="1" eaLnBrk="1" hangingPunct="1">
              <a:lnSpc>
                <a:spcPct val="90000"/>
              </a:lnSpc>
              <a:defRPr/>
            </a:pPr>
            <a:r>
              <a:rPr lang="cs-CZ" altLang="cs-CZ" sz="2000" dirty="0"/>
              <a:t>00 – změna, mezera, mezera, mezera</a:t>
            </a:r>
          </a:p>
          <a:p>
            <a:pPr lvl="1" eaLnBrk="1" hangingPunct="1">
              <a:lnSpc>
                <a:spcPct val="90000"/>
              </a:lnSpc>
              <a:defRPr/>
            </a:pPr>
            <a:r>
              <a:rPr lang="cs-CZ" altLang="cs-CZ" sz="2000" dirty="0"/>
              <a:t>01 – mezera, změna, změna, změna</a:t>
            </a:r>
          </a:p>
          <a:p>
            <a:pPr lvl="1" eaLnBrk="1" hangingPunct="1">
              <a:lnSpc>
                <a:spcPct val="90000"/>
              </a:lnSpc>
              <a:defRPr/>
            </a:pPr>
            <a:r>
              <a:rPr lang="cs-CZ" altLang="cs-CZ" sz="2000" dirty="0"/>
              <a:t>100 – mezera, mezera, změna, mezera, mezera, mezera</a:t>
            </a:r>
          </a:p>
          <a:p>
            <a:pPr lvl="1" eaLnBrk="1" hangingPunct="1">
              <a:lnSpc>
                <a:spcPct val="90000"/>
              </a:lnSpc>
              <a:defRPr/>
            </a:pPr>
            <a:r>
              <a:rPr lang="cs-CZ" altLang="cs-CZ" sz="2000" dirty="0"/>
              <a:t>101 – změna, mezera, mezera, změna, mezera, mezera</a:t>
            </a:r>
          </a:p>
          <a:p>
            <a:pPr lvl="1" eaLnBrk="1" hangingPunct="1">
              <a:lnSpc>
                <a:spcPct val="90000"/>
              </a:lnSpc>
              <a:defRPr/>
            </a:pPr>
            <a:r>
              <a:rPr lang="cs-CZ" altLang="cs-CZ" sz="2000" dirty="0"/>
              <a:t>1100 – 4x mezera, změna, 3x mezera</a:t>
            </a:r>
          </a:p>
          <a:p>
            <a:pPr lvl="1" eaLnBrk="1" hangingPunct="1">
              <a:lnSpc>
                <a:spcPct val="90000"/>
              </a:lnSpc>
              <a:defRPr/>
            </a:pPr>
            <a:r>
              <a:rPr lang="cs-CZ" altLang="cs-CZ" sz="2000" dirty="0"/>
              <a:t>1101 – 2x mezera, změna, 2x mezera, změna, 2x mezera</a:t>
            </a:r>
          </a:p>
          <a:p>
            <a:pPr lvl="1" eaLnBrk="1" hangingPunct="1">
              <a:lnSpc>
                <a:spcPct val="90000"/>
              </a:lnSpc>
              <a:defRPr/>
            </a:pPr>
            <a:r>
              <a:rPr lang="cs-CZ" altLang="cs-CZ" sz="2000" dirty="0"/>
              <a:t>111 – mezera, mezera, mezera, změna, mezera, mezera</a:t>
            </a:r>
          </a:p>
          <a:p>
            <a:pPr eaLnBrk="1" hangingPunct="1">
              <a:lnSpc>
                <a:spcPct val="90000"/>
              </a:lnSpc>
              <a:defRPr/>
            </a:pPr>
            <a:endParaRPr lang="cs-CZ" altLang="cs-CZ" sz="2100" dirty="0"/>
          </a:p>
          <a:p>
            <a:pPr eaLnBrk="1" hangingPunct="1">
              <a:lnSpc>
                <a:spcPct val="90000"/>
              </a:lnSpc>
              <a:defRPr/>
            </a:pPr>
            <a:r>
              <a:rPr lang="cs-CZ" altLang="cs-CZ" sz="2100" dirty="0"/>
              <a:t>Moderní pevné disky používají obvykle nějakou speciální složitější modifikaci RLL kódování (ARLL, ERLL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cs-CZ" altLang="cs-CZ"/>
              <a:t>FAT16</a:t>
            </a:r>
          </a:p>
        </p:txBody>
      </p:sp>
      <p:sp>
        <p:nvSpPr>
          <p:cNvPr id="89091" name="Rectangle 3"/>
          <p:cNvSpPr>
            <a:spLocks noGrp="1" noChangeArrowheads="1"/>
          </p:cNvSpPr>
          <p:nvPr>
            <p:ph type="body" idx="1"/>
          </p:nvPr>
        </p:nvSpPr>
        <p:spPr/>
        <p:txBody>
          <a:bodyPr/>
          <a:lstStyle/>
          <a:p>
            <a:pPr eaLnBrk="1" hangingPunct="1">
              <a:lnSpc>
                <a:spcPct val="80000"/>
              </a:lnSpc>
            </a:pPr>
            <a:r>
              <a:rPr lang="cs-CZ" altLang="cs-CZ" sz="2100" dirty="0"/>
              <a:t>Atributy souboru</a:t>
            </a:r>
          </a:p>
          <a:p>
            <a:pPr lvl="1" eaLnBrk="1" hangingPunct="1">
              <a:lnSpc>
                <a:spcPct val="80000"/>
              </a:lnSpc>
            </a:pPr>
            <a:r>
              <a:rPr lang="cs-CZ" altLang="cs-CZ" sz="2000" b="1" dirty="0" err="1"/>
              <a:t>ReadOnly</a:t>
            </a:r>
            <a:r>
              <a:rPr lang="cs-CZ" altLang="cs-CZ" sz="2000" dirty="0"/>
              <a:t> - soubor je chráněn proti zápisu. Při pokusu o jeho otevření pro zápis, vymazání, nebo zrušení položky složky je indikována chyba. </a:t>
            </a:r>
          </a:p>
          <a:p>
            <a:pPr lvl="1" eaLnBrk="1" hangingPunct="1">
              <a:lnSpc>
                <a:spcPct val="80000"/>
              </a:lnSpc>
            </a:pPr>
            <a:r>
              <a:rPr lang="cs-CZ" altLang="cs-CZ" sz="2000" b="1" dirty="0" err="1"/>
              <a:t>Hidden</a:t>
            </a:r>
            <a:r>
              <a:rPr lang="cs-CZ" altLang="cs-CZ" sz="2000" dirty="0"/>
              <a:t> - soubor je skrytý a je vyloučen z normálního prohlížení složky. </a:t>
            </a:r>
          </a:p>
          <a:p>
            <a:pPr lvl="1" eaLnBrk="1" hangingPunct="1">
              <a:lnSpc>
                <a:spcPct val="80000"/>
              </a:lnSpc>
            </a:pPr>
            <a:r>
              <a:rPr lang="cs-CZ" altLang="cs-CZ" sz="2000" b="1" dirty="0" err="1"/>
              <a:t>System</a:t>
            </a:r>
            <a:r>
              <a:rPr lang="cs-CZ" altLang="cs-CZ" sz="2000" dirty="0"/>
              <a:t> - soubor je označený jako systémový a je vyloučen z normálního prohlížení složky. </a:t>
            </a:r>
          </a:p>
          <a:p>
            <a:pPr lvl="1" eaLnBrk="1" hangingPunct="1">
              <a:lnSpc>
                <a:spcPct val="80000"/>
              </a:lnSpc>
            </a:pPr>
            <a:r>
              <a:rPr lang="cs-CZ" altLang="cs-CZ" sz="2000" b="1" dirty="0"/>
              <a:t>ID </a:t>
            </a:r>
            <a:r>
              <a:rPr lang="cs-CZ" altLang="cs-CZ" sz="2000" b="1" dirty="0" err="1"/>
              <a:t>Volume</a:t>
            </a:r>
            <a:r>
              <a:rPr lang="cs-CZ" altLang="cs-CZ" sz="2000" dirty="0"/>
              <a:t> - položka obsahuje v prvních jedenácti bytech název disku. Kromě tohoto názvu, data a času zařízení neobsahuje tato položka žádné jiné informace. Položka tohoto typu může existovat pouze ve složce </a:t>
            </a:r>
            <a:r>
              <a:rPr lang="cs-CZ" altLang="cs-CZ" sz="2000" dirty="0" err="1"/>
              <a:t>rootu</a:t>
            </a:r>
            <a:r>
              <a:rPr lang="cs-CZ" altLang="cs-CZ" sz="2000" dirty="0"/>
              <a:t> a musí být na disku jediná. </a:t>
            </a:r>
          </a:p>
          <a:p>
            <a:pPr lvl="1" eaLnBrk="1" hangingPunct="1">
              <a:lnSpc>
                <a:spcPct val="80000"/>
              </a:lnSpc>
            </a:pPr>
            <a:r>
              <a:rPr lang="cs-CZ" altLang="cs-CZ" sz="2000" b="1" dirty="0" err="1"/>
              <a:t>SubDirectory</a:t>
            </a:r>
            <a:r>
              <a:rPr lang="cs-CZ" altLang="cs-CZ" sz="2000" dirty="0"/>
              <a:t> - položka identifikuje složku</a:t>
            </a:r>
          </a:p>
          <a:p>
            <a:pPr lvl="1" eaLnBrk="1" hangingPunct="1">
              <a:lnSpc>
                <a:spcPct val="80000"/>
              </a:lnSpc>
            </a:pPr>
            <a:r>
              <a:rPr lang="cs-CZ" altLang="cs-CZ" sz="2000" b="1" dirty="0"/>
              <a:t>Archive</a:t>
            </a:r>
            <a:r>
              <a:rPr lang="cs-CZ" altLang="cs-CZ" sz="2000" dirty="0"/>
              <a:t> - archivní bit - </a:t>
            </a:r>
            <a:r>
              <a:rPr lang="cs-CZ" altLang="cs-CZ" sz="2000" dirty="0" err="1"/>
              <a:t>nastavaje</a:t>
            </a:r>
            <a:r>
              <a:rPr lang="cs-CZ" altLang="cs-CZ" sz="2000" dirty="0"/>
              <a:t> se při modifikaci souboru. </a:t>
            </a:r>
          </a:p>
          <a:p>
            <a:pPr eaLnBrk="1" hangingPunct="1">
              <a:lnSpc>
                <a:spcPct val="80000"/>
              </a:lnSpc>
            </a:pPr>
            <a:endParaRPr lang="cs-CZ" altLang="cs-CZ" sz="21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cs-CZ" altLang="cs-CZ" dirty="0"/>
              <a:t>Běžné chyby ve FAT</a:t>
            </a:r>
          </a:p>
        </p:txBody>
      </p:sp>
      <p:sp>
        <p:nvSpPr>
          <p:cNvPr id="90115" name="Rectangle 3"/>
          <p:cNvSpPr>
            <a:spLocks noGrp="1" noChangeArrowheads="1"/>
          </p:cNvSpPr>
          <p:nvPr>
            <p:ph type="body" idx="1"/>
          </p:nvPr>
        </p:nvSpPr>
        <p:spPr/>
        <p:txBody>
          <a:bodyPr/>
          <a:lstStyle/>
          <a:p>
            <a:pPr eaLnBrk="1" hangingPunct="1">
              <a:lnSpc>
                <a:spcPct val="90000"/>
              </a:lnSpc>
            </a:pPr>
            <a:r>
              <a:rPr lang="cs-CZ" altLang="cs-CZ" sz="2100" dirty="0"/>
              <a:t>Ztracené clustery (pokud jsou ve FAT tabulce clustery označené jako používané avšak k žádnému souboru nejsou přiřazeny) </a:t>
            </a:r>
          </a:p>
          <a:p>
            <a:pPr eaLnBrk="1" hangingPunct="1">
              <a:lnSpc>
                <a:spcPct val="90000"/>
              </a:lnSpc>
            </a:pPr>
            <a:endParaRPr lang="cs-CZ" altLang="cs-CZ" sz="2100" dirty="0"/>
          </a:p>
          <a:p>
            <a:pPr eaLnBrk="1" hangingPunct="1">
              <a:lnSpc>
                <a:spcPct val="90000"/>
              </a:lnSpc>
            </a:pPr>
            <a:r>
              <a:rPr lang="cs-CZ" altLang="cs-CZ" sz="2100" dirty="0"/>
              <a:t>Překřížené soubory (pokud ve FAT tabulce jsou pro 2 nebo více souborů vyhrazeny clustery se stejným číslem) </a:t>
            </a:r>
          </a:p>
          <a:p>
            <a:pPr eaLnBrk="1" hangingPunct="1">
              <a:lnSpc>
                <a:spcPct val="90000"/>
              </a:lnSpc>
            </a:pPr>
            <a:endParaRPr lang="cs-CZ" altLang="cs-CZ" sz="2100" dirty="0"/>
          </a:p>
          <a:p>
            <a:pPr eaLnBrk="1" hangingPunct="1">
              <a:lnSpc>
                <a:spcPct val="90000"/>
              </a:lnSpc>
            </a:pPr>
            <a:r>
              <a:rPr lang="cs-CZ" altLang="cs-CZ" sz="2100" dirty="0"/>
              <a:t>Poškozená FAT (pokud je souboru přiřazen blok několika clusterů, avšak ukazatel v některém z těchto clusterů ukazuje za konec disku)</a:t>
            </a:r>
          </a:p>
          <a:p>
            <a:pPr eaLnBrk="1" hangingPunct="1">
              <a:lnSpc>
                <a:spcPct val="90000"/>
              </a:lnSpc>
            </a:pPr>
            <a:endParaRPr lang="cs-CZ" altLang="cs-CZ" sz="2100" dirty="0"/>
          </a:p>
          <a:p>
            <a:pPr eaLnBrk="1" hangingPunct="1">
              <a:lnSpc>
                <a:spcPct val="90000"/>
              </a:lnSpc>
            </a:pPr>
            <a:r>
              <a:rPr lang="cs-CZ" altLang="cs-CZ" sz="2100" dirty="0"/>
              <a:t>Tyto chyby lze obvykle bez vážnějších následků odstranit příslušným nástrojem operačního systému (např. CHKDSK)</a:t>
            </a:r>
          </a:p>
          <a:p>
            <a:pPr eaLnBrk="1" hangingPunct="1">
              <a:lnSpc>
                <a:spcPct val="90000"/>
              </a:lnSpc>
            </a:pPr>
            <a:endParaRPr lang="cs-CZ" altLang="cs-CZ" sz="2100" b="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cs-CZ" altLang="cs-CZ"/>
              <a:t>Mazání souboru</a:t>
            </a:r>
          </a:p>
        </p:txBody>
      </p:sp>
      <p:sp>
        <p:nvSpPr>
          <p:cNvPr id="91139" name="Rectangle 3"/>
          <p:cNvSpPr>
            <a:spLocks noGrp="1" noChangeArrowheads="1"/>
          </p:cNvSpPr>
          <p:nvPr>
            <p:ph type="body" idx="1"/>
          </p:nvPr>
        </p:nvSpPr>
        <p:spPr/>
        <p:txBody>
          <a:bodyPr/>
          <a:lstStyle/>
          <a:p>
            <a:pPr eaLnBrk="1" hangingPunct="1"/>
            <a:r>
              <a:rPr lang="cs-CZ" altLang="cs-CZ" sz="2400" dirty="0"/>
              <a:t>Při smazání souboru nedochází k jeho fyzickému odstranění z disku</a:t>
            </a:r>
          </a:p>
          <a:p>
            <a:pPr eaLnBrk="1" hangingPunct="1"/>
            <a:r>
              <a:rPr lang="cs-CZ" altLang="cs-CZ" sz="2400" dirty="0"/>
              <a:t>Data na disku zůstávají, pouze se v tabulce FAT příslušné clustery, kde soubor ležel, označí jako volné a položka v seznamu souborů se označí jako neplatná</a:t>
            </a:r>
          </a:p>
          <a:p>
            <a:pPr eaLnBrk="1" hangingPunct="1"/>
            <a:r>
              <a:rPr lang="cs-CZ" altLang="cs-CZ" sz="2400" dirty="0"/>
              <a:t>Dokud se do clusterů, kde smazaný soubor ležel, nezapíší jiná data, lze soubor obnovit</a:t>
            </a:r>
          </a:p>
          <a:p>
            <a:pPr eaLnBrk="1" hangingPunct="1"/>
            <a:r>
              <a:rPr lang="cs-CZ" altLang="cs-CZ" sz="2400" dirty="0"/>
              <a:t>Pozor, pokud chcete z disku odstranit citlivá data, pouhé smazání nestačí</a:t>
            </a:r>
          </a:p>
          <a:p>
            <a:pPr eaLnBrk="1" hangingPunct="1"/>
            <a:r>
              <a:rPr lang="cs-CZ" altLang="cs-CZ" sz="2400" dirty="0"/>
              <a:t>Existují speciální nástroje, které při mazání ihned přepíší obsah smazaných clusterů náhodným obsahem, aby soubory nešly obnovit</a:t>
            </a:r>
          </a:p>
          <a:p>
            <a:pPr marL="0" indent="0" eaLnBrk="1" hangingPunct="1">
              <a:buNone/>
            </a:pPr>
            <a:endParaRPr lang="cs-CZ" altLang="cs-CZ" sz="2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cs-CZ" altLang="cs-CZ"/>
              <a:t>Fragmentace</a:t>
            </a:r>
          </a:p>
        </p:txBody>
      </p:sp>
      <p:sp>
        <p:nvSpPr>
          <p:cNvPr id="92163" name="Rectangle 3"/>
          <p:cNvSpPr>
            <a:spLocks noGrp="1" noChangeArrowheads="1"/>
          </p:cNvSpPr>
          <p:nvPr>
            <p:ph type="body" idx="1"/>
          </p:nvPr>
        </p:nvSpPr>
        <p:spPr>
          <a:xfrm>
            <a:off x="457200" y="1719263"/>
            <a:ext cx="8229600" cy="4805362"/>
          </a:xfrm>
        </p:spPr>
        <p:txBody>
          <a:bodyPr/>
          <a:lstStyle/>
          <a:p>
            <a:pPr eaLnBrk="1" hangingPunct="1">
              <a:lnSpc>
                <a:spcPct val="80000"/>
              </a:lnSpc>
              <a:buFont typeface="Wingdings" pitchFamily="2" charset="2"/>
              <a:buNone/>
            </a:pPr>
            <a:endParaRPr lang="cs-CZ" altLang="cs-CZ" sz="1600"/>
          </a:p>
          <a:p>
            <a:pPr eaLnBrk="1" hangingPunct="1">
              <a:lnSpc>
                <a:spcPct val="80000"/>
              </a:lnSpc>
            </a:pPr>
            <a:r>
              <a:rPr lang="cs-CZ" altLang="cs-CZ" sz="1800"/>
              <a:t>Během používání disku dochází k </a:t>
            </a:r>
            <a:r>
              <a:rPr lang="cs-CZ" altLang="cs-CZ" sz="1800" b="1"/>
              <a:t>fragmentaci</a:t>
            </a:r>
            <a:r>
              <a:rPr lang="cs-CZ" altLang="cs-CZ" sz="1800"/>
              <a:t> disků </a:t>
            </a:r>
          </a:p>
          <a:p>
            <a:pPr eaLnBrk="1" hangingPunct="1">
              <a:lnSpc>
                <a:spcPct val="80000"/>
              </a:lnSpc>
            </a:pPr>
            <a:r>
              <a:rPr lang="cs-CZ" altLang="cs-CZ" sz="1800"/>
              <a:t>mazáním souboru vznikají </a:t>
            </a:r>
            <a:r>
              <a:rPr lang="cs-CZ" altLang="cs-CZ" sz="1800" b="1"/>
              <a:t>volné clustery</a:t>
            </a:r>
          </a:p>
          <a:p>
            <a:pPr eaLnBrk="1" hangingPunct="1">
              <a:lnSpc>
                <a:spcPct val="80000"/>
              </a:lnSpc>
            </a:pPr>
            <a:r>
              <a:rPr lang="cs-CZ" altLang="cs-CZ" sz="1800"/>
              <a:t>Po častém zápisu a mazání souborů se volné clustery vyskytují </a:t>
            </a:r>
            <a:r>
              <a:rPr lang="cs-CZ" altLang="cs-CZ" sz="1800" b="1"/>
              <a:t>nerovnoměrně</a:t>
            </a:r>
            <a:r>
              <a:rPr lang="cs-CZ" altLang="cs-CZ" sz="1800"/>
              <a:t> rozloženy po celém disku</a:t>
            </a:r>
          </a:p>
          <a:p>
            <a:pPr eaLnBrk="1" hangingPunct="1">
              <a:lnSpc>
                <a:spcPct val="80000"/>
              </a:lnSpc>
            </a:pPr>
            <a:r>
              <a:rPr lang="cs-CZ" altLang="cs-CZ" sz="1800"/>
              <a:t>Před každým zápisem souboru se pro něj operační systém snaží najít místo</a:t>
            </a:r>
          </a:p>
          <a:p>
            <a:pPr eaLnBrk="1" hangingPunct="1">
              <a:lnSpc>
                <a:spcPct val="80000"/>
              </a:lnSpc>
            </a:pPr>
            <a:r>
              <a:rPr lang="cs-CZ" altLang="cs-CZ" sz="1800"/>
              <a:t>Při ukládání velkých souboru na disk se ukládají fragmenty souborů do jednotlivých volných clusterů</a:t>
            </a:r>
          </a:p>
          <a:p>
            <a:pPr eaLnBrk="1" hangingPunct="1">
              <a:lnSpc>
                <a:spcPct val="80000"/>
              </a:lnSpc>
            </a:pPr>
            <a:r>
              <a:rPr lang="cs-CZ" altLang="cs-CZ" sz="1800"/>
              <a:t>jednotlivé fragmenty souboru nejsou uloženy souvisle za sebou, ale jsou </a:t>
            </a:r>
            <a:r>
              <a:rPr lang="cs-CZ" altLang="cs-CZ" sz="1800" b="1"/>
              <a:t>rozházeny</a:t>
            </a:r>
            <a:r>
              <a:rPr lang="cs-CZ" altLang="cs-CZ" sz="1800"/>
              <a:t> po celém disku do volných clusterů </a:t>
            </a:r>
          </a:p>
          <a:p>
            <a:pPr eaLnBrk="1" hangingPunct="1">
              <a:lnSpc>
                <a:spcPct val="80000"/>
              </a:lnSpc>
            </a:pPr>
            <a:r>
              <a:rPr lang="cs-CZ" altLang="cs-CZ" sz="1800"/>
              <a:t>Problém nastává také při zápisu souborů s </a:t>
            </a:r>
            <a:r>
              <a:rPr lang="cs-CZ" altLang="cs-CZ" sz="1800" b="1"/>
              <a:t>neznámou konečnou velikostí</a:t>
            </a:r>
            <a:r>
              <a:rPr lang="cs-CZ" altLang="cs-CZ" sz="1800"/>
              <a:t> (např. nahrávání zvuku nebo kódování videa) – op. systém neví, jak bude konečný soubor velký a kolik clusterů pro něj alokovat, tak ho obvykle rozhází do mnoha volných clusterů na různých místech</a:t>
            </a:r>
          </a:p>
          <a:p>
            <a:pPr eaLnBrk="1" hangingPunct="1">
              <a:lnSpc>
                <a:spcPct val="80000"/>
              </a:lnSpc>
            </a:pPr>
            <a:r>
              <a:rPr lang="cs-CZ" altLang="cs-CZ" sz="1800"/>
              <a:t>Pro rychlejší čtení souborů (clusterů) je vhodné, když jsou soubory </a:t>
            </a:r>
            <a:r>
              <a:rPr lang="cs-CZ" altLang="cs-CZ" sz="1800" b="1"/>
              <a:t>uloženy souvisle</a:t>
            </a:r>
            <a:r>
              <a:rPr lang="cs-CZ" altLang="cs-CZ" sz="1800"/>
              <a:t> (hlavička nemusí při čtení skákat sem a tam mezi jednotlivými fragmenty souboru umístěnými na různých pozicích)</a:t>
            </a:r>
          </a:p>
          <a:p>
            <a:pPr eaLnBrk="1" hangingPunct="1">
              <a:lnSpc>
                <a:spcPct val="80000"/>
              </a:lnSpc>
            </a:pPr>
            <a:r>
              <a:rPr lang="cs-CZ" altLang="cs-CZ" sz="1800"/>
              <a:t>Operační systémy nabízí nástroje pro </a:t>
            </a:r>
            <a:r>
              <a:rPr lang="cs-CZ" altLang="cs-CZ" sz="1800" b="1"/>
              <a:t>defragmentaci</a:t>
            </a:r>
            <a:r>
              <a:rPr lang="cs-CZ" altLang="cs-CZ" sz="1800"/>
              <a:t> disku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5136432-E82E-4673-8D8C-FF782A6F76F6}"/>
              </a:ext>
            </a:extLst>
          </p:cNvPr>
          <p:cNvSpPr>
            <a:spLocks noGrp="1"/>
          </p:cNvSpPr>
          <p:nvPr>
            <p:ph type="title"/>
          </p:nvPr>
        </p:nvSpPr>
        <p:spPr/>
        <p:txBody>
          <a:bodyPr/>
          <a:lstStyle/>
          <a:p>
            <a:r>
              <a:rPr lang="cs-CZ" dirty="0"/>
              <a:t>Defragmentace souborů</a:t>
            </a:r>
          </a:p>
        </p:txBody>
      </p:sp>
      <p:sp>
        <p:nvSpPr>
          <p:cNvPr id="3" name="Zástupný obsah 2">
            <a:extLst>
              <a:ext uri="{FF2B5EF4-FFF2-40B4-BE49-F238E27FC236}">
                <a16:creationId xmlns:a16="http://schemas.microsoft.com/office/drawing/2014/main" id="{AE40474A-474B-406E-BDEA-2758A5FBD6DA}"/>
              </a:ext>
            </a:extLst>
          </p:cNvPr>
          <p:cNvSpPr>
            <a:spLocks noGrp="1"/>
          </p:cNvSpPr>
          <p:nvPr>
            <p:ph idx="1"/>
          </p:nvPr>
        </p:nvSpPr>
        <p:spPr/>
        <p:txBody>
          <a:bodyPr/>
          <a:lstStyle/>
          <a:p>
            <a:r>
              <a:rPr lang="cs-CZ" sz="2000" dirty="0"/>
              <a:t>Přeskupení jednotlivých fragmentů souborů tak, aby soubor ležel v po sobě jdoucích clusterech</a:t>
            </a:r>
          </a:p>
          <a:p>
            <a:r>
              <a:rPr lang="cs-CZ" sz="2000" dirty="0"/>
              <a:t>Při čtení souboru, který je uložen souvisle, se minimalizuje počet zbytečných přesunů čtecí hlavy při hledání fragmentů souboru</a:t>
            </a:r>
          </a:p>
        </p:txBody>
      </p:sp>
      <p:pic>
        <p:nvPicPr>
          <p:cNvPr id="5" name="Obrázek 4">
            <a:extLst>
              <a:ext uri="{FF2B5EF4-FFF2-40B4-BE49-F238E27FC236}">
                <a16:creationId xmlns:a16="http://schemas.microsoft.com/office/drawing/2014/main" id="{B203281E-8908-4576-A8B1-7D8E04673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154" y="3373596"/>
            <a:ext cx="3823692" cy="3058954"/>
          </a:xfrm>
          <a:prstGeom prst="rect">
            <a:avLst/>
          </a:prstGeom>
        </p:spPr>
      </p:pic>
    </p:spTree>
    <p:extLst>
      <p:ext uri="{BB962C8B-B14F-4D97-AF65-F5344CB8AC3E}">
        <p14:creationId xmlns:p14="http://schemas.microsoft.com/office/powerpoint/2010/main" val="29038861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97E8D53-7025-4921-8384-DC285D018570}"/>
              </a:ext>
            </a:extLst>
          </p:cNvPr>
          <p:cNvSpPr>
            <a:spLocks noGrp="1"/>
          </p:cNvSpPr>
          <p:nvPr>
            <p:ph type="title"/>
          </p:nvPr>
        </p:nvSpPr>
        <p:spPr/>
        <p:txBody>
          <a:bodyPr/>
          <a:lstStyle/>
          <a:p>
            <a:r>
              <a:rPr lang="cs-CZ" dirty="0"/>
              <a:t>Defragmentace</a:t>
            </a:r>
          </a:p>
        </p:txBody>
      </p:sp>
      <p:pic>
        <p:nvPicPr>
          <p:cNvPr id="5" name="Zástupný obsah 4">
            <a:extLst>
              <a:ext uri="{FF2B5EF4-FFF2-40B4-BE49-F238E27FC236}">
                <a16:creationId xmlns:a16="http://schemas.microsoft.com/office/drawing/2014/main" id="{B97AC72B-6B55-4459-A58B-E0D1AE8F7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2250" y="1823244"/>
            <a:ext cx="6159500" cy="4203700"/>
          </a:xfrm>
        </p:spPr>
      </p:pic>
    </p:spTree>
    <p:extLst>
      <p:ext uri="{BB962C8B-B14F-4D97-AF65-F5344CB8AC3E}">
        <p14:creationId xmlns:p14="http://schemas.microsoft.com/office/powerpoint/2010/main" val="21516605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F32511B3-C481-4836-9EED-F5FCCB4D46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703" y="1566862"/>
            <a:ext cx="4696385" cy="4949559"/>
          </a:xfrm>
        </p:spPr>
      </p:pic>
    </p:spTree>
    <p:extLst>
      <p:ext uri="{BB962C8B-B14F-4D97-AF65-F5344CB8AC3E}">
        <p14:creationId xmlns:p14="http://schemas.microsoft.com/office/powerpoint/2010/main" val="33628518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0A0EA71A-13AD-4481-B809-411A3614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880" y="764704"/>
            <a:ext cx="3971925" cy="1857375"/>
          </a:xfrm>
        </p:spPr>
      </p:pic>
      <p:pic>
        <p:nvPicPr>
          <p:cNvPr id="7" name="Obrázek 6">
            <a:extLst>
              <a:ext uri="{FF2B5EF4-FFF2-40B4-BE49-F238E27FC236}">
                <a16:creationId xmlns:a16="http://schemas.microsoft.com/office/drawing/2014/main" id="{0F63770F-BF03-4FCC-BE77-73875287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212976"/>
            <a:ext cx="5943600" cy="3143250"/>
          </a:xfrm>
          <a:prstGeom prst="rect">
            <a:avLst/>
          </a:prstGeom>
        </p:spPr>
      </p:pic>
    </p:spTree>
    <p:extLst>
      <p:ext uri="{BB962C8B-B14F-4D97-AF65-F5344CB8AC3E}">
        <p14:creationId xmlns:p14="http://schemas.microsoft.com/office/powerpoint/2010/main" val="2202933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EAE20EF-667E-4958-B9C8-E332EFDB81FD}"/>
              </a:ext>
            </a:extLst>
          </p:cNvPr>
          <p:cNvSpPr>
            <a:spLocks noGrp="1"/>
          </p:cNvSpPr>
          <p:nvPr>
            <p:ph type="title"/>
          </p:nvPr>
        </p:nvSpPr>
        <p:spPr/>
        <p:txBody>
          <a:bodyPr/>
          <a:lstStyle/>
          <a:p>
            <a:r>
              <a:rPr lang="cs-CZ" dirty="0"/>
              <a:t>Defragmentace souborů</a:t>
            </a:r>
          </a:p>
        </p:txBody>
      </p:sp>
      <p:sp>
        <p:nvSpPr>
          <p:cNvPr id="3" name="Zástupný obsah 2">
            <a:extLst>
              <a:ext uri="{FF2B5EF4-FFF2-40B4-BE49-F238E27FC236}">
                <a16:creationId xmlns:a16="http://schemas.microsoft.com/office/drawing/2014/main" id="{7E3F4679-F817-4406-9DB7-D88150D1A0DC}"/>
              </a:ext>
            </a:extLst>
          </p:cNvPr>
          <p:cNvSpPr>
            <a:spLocks noGrp="1"/>
          </p:cNvSpPr>
          <p:nvPr>
            <p:ph idx="1"/>
          </p:nvPr>
        </p:nvSpPr>
        <p:spPr>
          <a:xfrm>
            <a:off x="457200" y="1719263"/>
            <a:ext cx="8435280" cy="4411662"/>
          </a:xfrm>
        </p:spPr>
        <p:txBody>
          <a:bodyPr/>
          <a:lstStyle/>
          <a:p>
            <a:r>
              <a:rPr lang="cs-CZ" sz="2000" dirty="0"/>
              <a:t>Soubory se na disku při defragmentaci přestěhují </a:t>
            </a:r>
          </a:p>
          <a:p>
            <a:r>
              <a:rPr lang="cs-CZ" sz="2000" dirty="0"/>
              <a:t>Problém může nastat, pokud dojde k přestěhování často používaných souborů operačního systému</a:t>
            </a:r>
          </a:p>
          <a:p>
            <a:r>
              <a:rPr lang="cs-CZ" sz="2000" dirty="0"/>
              <a:t>Ty bývají obvykle při instalaci OS na prázdný disk zapsány do nejdelších stop, ze kterých je lze při bootování OS číst rychleji</a:t>
            </a:r>
          </a:p>
          <a:p>
            <a:r>
              <a:rPr lang="cs-CZ" sz="2000" dirty="0"/>
              <a:t>Při přeskupování souborů během defragmentace se mohou tyto soubory přestěhovat jinam, aby se jiné fragmentované soubory mohly „spojit“ a tak může paradoxně defragmentace zpomalit start OS</a:t>
            </a:r>
          </a:p>
          <a:p>
            <a:r>
              <a:rPr lang="cs-CZ" sz="2000" dirty="0"/>
              <a:t>Nejúčinnějším způsobem defragmentace bývá překopírování celého obsahu disku na jiný stejně velký disk a opětovné nakopírování všech souborů zpět na prázdný disk, přičemž soubory operačního systému se zpět na prázdný disk překopírují jako první </a:t>
            </a:r>
          </a:p>
        </p:txBody>
      </p:sp>
    </p:spTree>
    <p:extLst>
      <p:ext uri="{BB962C8B-B14F-4D97-AF65-F5344CB8AC3E}">
        <p14:creationId xmlns:p14="http://schemas.microsoft.com/office/powerpoint/2010/main" val="36613121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cs-CZ" altLang="cs-CZ"/>
              <a:t>FAT32</a:t>
            </a:r>
          </a:p>
        </p:txBody>
      </p:sp>
      <p:sp>
        <p:nvSpPr>
          <p:cNvPr id="93187" name="Rectangle 3"/>
          <p:cNvSpPr>
            <a:spLocks noGrp="1" noChangeArrowheads="1"/>
          </p:cNvSpPr>
          <p:nvPr>
            <p:ph type="body" idx="1"/>
          </p:nvPr>
        </p:nvSpPr>
        <p:spPr/>
        <p:txBody>
          <a:bodyPr/>
          <a:lstStyle/>
          <a:p>
            <a:pPr eaLnBrk="1" hangingPunct="1">
              <a:lnSpc>
                <a:spcPct val="90000"/>
              </a:lnSpc>
            </a:pPr>
            <a:r>
              <a:rPr lang="cs-CZ" altLang="cs-CZ" sz="2400" dirty="0"/>
              <a:t>Rok 1997 - S příchodem </a:t>
            </a:r>
            <a:r>
              <a:rPr lang="cs-CZ" altLang="cs-CZ" sz="2400" b="1" dirty="0"/>
              <a:t>Windows 95</a:t>
            </a:r>
            <a:r>
              <a:rPr lang="cs-CZ" altLang="cs-CZ" sz="2400" dirty="0"/>
              <a:t> OSR2 byl uveden souborový systém </a:t>
            </a:r>
            <a:r>
              <a:rPr lang="cs-CZ" altLang="cs-CZ" sz="2400" b="1" dirty="0"/>
              <a:t>FAT32</a:t>
            </a:r>
            <a:r>
              <a:rPr lang="cs-CZ" altLang="cs-CZ" sz="2400" dirty="0"/>
              <a:t>, který je schopen alokovat </a:t>
            </a:r>
            <a:r>
              <a:rPr lang="cs-CZ" altLang="cs-CZ" sz="2400" b="1" dirty="0"/>
              <a:t>2</a:t>
            </a:r>
            <a:r>
              <a:rPr lang="cs-CZ" altLang="cs-CZ" sz="2400" b="1" baseline="30000" dirty="0"/>
              <a:t>32</a:t>
            </a:r>
            <a:r>
              <a:rPr lang="cs-CZ" altLang="cs-CZ" sz="2400" b="1" dirty="0"/>
              <a:t> </a:t>
            </a:r>
            <a:r>
              <a:rPr lang="cs-CZ" altLang="cs-CZ" sz="2400" dirty="0"/>
              <a:t>clusterů</a:t>
            </a:r>
          </a:p>
          <a:p>
            <a:pPr eaLnBrk="1" hangingPunct="1">
              <a:lnSpc>
                <a:spcPct val="90000"/>
              </a:lnSpc>
            </a:pPr>
            <a:r>
              <a:rPr lang="cs-CZ" altLang="cs-CZ" sz="2400" dirty="0"/>
              <a:t>Max. velikost oddílu je </a:t>
            </a:r>
            <a:r>
              <a:rPr lang="cs-CZ" altLang="cs-CZ" sz="2400" b="1" dirty="0"/>
              <a:t>8 TB</a:t>
            </a:r>
          </a:p>
          <a:p>
            <a:pPr eaLnBrk="1" hangingPunct="1">
              <a:lnSpc>
                <a:spcPct val="90000"/>
              </a:lnSpc>
            </a:pPr>
            <a:r>
              <a:rPr lang="cs-CZ" altLang="cs-CZ" sz="2400" dirty="0"/>
              <a:t>Maximální velikost souboru je </a:t>
            </a:r>
            <a:r>
              <a:rPr lang="cs-CZ" altLang="cs-CZ" sz="2400" b="1" dirty="0"/>
              <a:t>4 GB </a:t>
            </a:r>
            <a:r>
              <a:rPr lang="cs-CZ" altLang="cs-CZ" sz="2400" dirty="0"/>
              <a:t>– pozor! Častá příčina, proč se vám na </a:t>
            </a:r>
            <a:r>
              <a:rPr lang="cs-CZ" altLang="cs-CZ" sz="2400" dirty="0" err="1"/>
              <a:t>flash</a:t>
            </a:r>
            <a:r>
              <a:rPr lang="cs-CZ" altLang="cs-CZ" sz="2400" dirty="0"/>
              <a:t> disk </a:t>
            </a:r>
            <a:r>
              <a:rPr lang="cs-CZ" altLang="cs-CZ" sz="2400" dirty="0" err="1"/>
              <a:t>naformatovaný</a:t>
            </a:r>
            <a:r>
              <a:rPr lang="cs-CZ" altLang="cs-CZ" sz="2400" dirty="0"/>
              <a:t> tímto souborovým systémem nepodaří nakopírovat velký soubor, např. video</a:t>
            </a:r>
          </a:p>
          <a:p>
            <a:pPr eaLnBrk="1" hangingPunct="1">
              <a:lnSpc>
                <a:spcPct val="90000"/>
              </a:lnSpc>
            </a:pPr>
            <a:r>
              <a:rPr lang="cs-CZ" altLang="cs-CZ" sz="2400" dirty="0"/>
              <a:t>Nově podporuje dlouhá jména souborů (ve skutečnosti je soubor pojmenován stále pouze pomocí 8 znaků a zbytek názvu je připsán k datovému obsahu souboru)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cs-CZ" altLang="cs-CZ"/>
              <a:t>modifikovaná RLL</a:t>
            </a:r>
          </a:p>
        </p:txBody>
      </p:sp>
      <p:pic>
        <p:nvPicPr>
          <p:cNvPr id="133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772816"/>
            <a:ext cx="8229600" cy="4878387"/>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cs-CZ" altLang="cs-CZ"/>
              <a:t>NTFS</a:t>
            </a:r>
          </a:p>
        </p:txBody>
      </p:sp>
      <p:sp>
        <p:nvSpPr>
          <p:cNvPr id="94211" name="Rectangle 3"/>
          <p:cNvSpPr>
            <a:spLocks noGrp="1" noChangeArrowheads="1"/>
          </p:cNvSpPr>
          <p:nvPr>
            <p:ph type="body" idx="1"/>
          </p:nvPr>
        </p:nvSpPr>
        <p:spPr>
          <a:xfrm>
            <a:off x="457200" y="1719263"/>
            <a:ext cx="8363272" cy="4411662"/>
          </a:xfrm>
        </p:spPr>
        <p:txBody>
          <a:bodyPr/>
          <a:lstStyle/>
          <a:p>
            <a:pPr eaLnBrk="1" hangingPunct="1"/>
            <a:r>
              <a:rPr lang="cs-CZ" altLang="cs-CZ" sz="1800" dirty="0"/>
              <a:t>NTFS byl navržen jako nativní souborový systém pro </a:t>
            </a:r>
            <a:r>
              <a:rPr lang="cs-CZ" altLang="cs-CZ" sz="1800" b="1" dirty="0"/>
              <a:t>Windows NT</a:t>
            </a:r>
            <a:r>
              <a:rPr lang="cs-CZ" altLang="cs-CZ" sz="1800" dirty="0"/>
              <a:t> a obsahoval spoustu novinek </a:t>
            </a:r>
          </a:p>
          <a:p>
            <a:pPr lvl="1" eaLnBrk="1" hangingPunct="1"/>
            <a:r>
              <a:rPr lang="cs-CZ" altLang="cs-CZ" sz="1800" b="1" dirty="0" err="1"/>
              <a:t>žurnálování</a:t>
            </a:r>
            <a:r>
              <a:rPr lang="cs-CZ" altLang="cs-CZ" sz="1800" dirty="0"/>
              <a:t> – všechny zápisy na disk se zároveň zaznamenávají do tzv. žurnálu. Pokud uprostřed zápisu systém havaruje, je následně možné podle záznamů všechny rozpracované operace dokončit nebo anulovat a tím systém souborů opět uvést do konzistentního stavu. </a:t>
            </a:r>
          </a:p>
          <a:p>
            <a:pPr lvl="1" eaLnBrk="1" hangingPunct="1"/>
            <a:r>
              <a:rPr lang="cs-CZ" altLang="cs-CZ" sz="1800" b="1" dirty="0"/>
              <a:t>ACL</a:t>
            </a:r>
            <a:r>
              <a:rPr lang="cs-CZ" altLang="cs-CZ" sz="1800" dirty="0"/>
              <a:t> (Access </a:t>
            </a:r>
            <a:r>
              <a:rPr lang="cs-CZ" altLang="cs-CZ" sz="1800" dirty="0" err="1"/>
              <a:t>Control</a:t>
            </a:r>
            <a:r>
              <a:rPr lang="cs-CZ" altLang="cs-CZ" sz="1800" dirty="0"/>
              <a:t> List) – podpora pro přidělování práv k souborům </a:t>
            </a:r>
          </a:p>
          <a:p>
            <a:pPr lvl="1" eaLnBrk="1" hangingPunct="1"/>
            <a:r>
              <a:rPr lang="cs-CZ" altLang="cs-CZ" sz="1800" b="1" dirty="0"/>
              <a:t>kompresi </a:t>
            </a:r>
            <a:r>
              <a:rPr lang="cs-CZ" altLang="cs-CZ" sz="1800" dirty="0"/>
              <a:t>na úrovni souborového systému </a:t>
            </a:r>
          </a:p>
          <a:p>
            <a:pPr lvl="1" eaLnBrk="1" hangingPunct="1"/>
            <a:r>
              <a:rPr lang="cs-CZ" altLang="cs-CZ" sz="1800" b="1" dirty="0"/>
              <a:t>šifrování</a:t>
            </a:r>
          </a:p>
          <a:p>
            <a:pPr lvl="1" eaLnBrk="1" hangingPunct="1"/>
            <a:r>
              <a:rPr lang="cs-CZ" altLang="cs-CZ" sz="1800" b="1" dirty="0"/>
              <a:t>kvóty</a:t>
            </a:r>
            <a:r>
              <a:rPr lang="cs-CZ" altLang="cs-CZ" sz="1800" dirty="0"/>
              <a:t> </a:t>
            </a:r>
          </a:p>
          <a:p>
            <a:pPr lvl="1" eaLnBrk="1" hangingPunct="1"/>
            <a:r>
              <a:rPr lang="cs-CZ" altLang="cs-CZ" sz="1800" b="1" dirty="0"/>
              <a:t>dlouhá jména souborů</a:t>
            </a:r>
            <a:r>
              <a:rPr lang="cs-CZ" altLang="cs-CZ" sz="1800" dirty="0"/>
              <a:t> (včetně diakritiky a různých znakových sad)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cs-CZ" altLang="cs-CZ" dirty="0"/>
              <a:t>NTFS</a:t>
            </a:r>
          </a:p>
        </p:txBody>
      </p:sp>
      <p:sp>
        <p:nvSpPr>
          <p:cNvPr id="95235" name="Rectangle 3"/>
          <p:cNvSpPr>
            <a:spLocks noGrp="1" noChangeArrowheads="1"/>
          </p:cNvSpPr>
          <p:nvPr>
            <p:ph type="body" idx="1"/>
          </p:nvPr>
        </p:nvSpPr>
        <p:spPr/>
        <p:txBody>
          <a:bodyPr/>
          <a:lstStyle/>
          <a:p>
            <a:pPr eaLnBrk="1" hangingPunct="1"/>
            <a:r>
              <a:rPr lang="cs-CZ" altLang="cs-CZ" sz="1500" dirty="0"/>
              <a:t>NTFS používá </a:t>
            </a:r>
            <a:r>
              <a:rPr lang="cs-CZ" altLang="cs-CZ" sz="1500" b="1" dirty="0"/>
              <a:t>64-bitové</a:t>
            </a:r>
            <a:r>
              <a:rPr lang="cs-CZ" altLang="cs-CZ" sz="1500" dirty="0"/>
              <a:t> adresy clusterů (což je přehnané)</a:t>
            </a:r>
          </a:p>
          <a:p>
            <a:pPr eaLnBrk="1" hangingPunct="1"/>
            <a:r>
              <a:rPr lang="cs-CZ" altLang="cs-CZ" sz="1500" dirty="0"/>
              <a:t>Celý systém je řešen jako </a:t>
            </a:r>
            <a:r>
              <a:rPr lang="cs-CZ" altLang="cs-CZ" sz="1500" b="1" dirty="0"/>
              <a:t>obří databáze</a:t>
            </a:r>
            <a:r>
              <a:rPr lang="cs-CZ" altLang="cs-CZ" sz="1500" dirty="0"/>
              <a:t>, jejíž jeden záznam odpovídá souboru </a:t>
            </a:r>
          </a:p>
          <a:p>
            <a:pPr eaLnBrk="1" hangingPunct="1"/>
            <a:r>
              <a:rPr lang="cs-CZ" altLang="cs-CZ" sz="1500" dirty="0"/>
              <a:t>Na začátku disku (hned za </a:t>
            </a:r>
            <a:r>
              <a:rPr lang="cs-CZ" altLang="cs-CZ" sz="1500" dirty="0" err="1"/>
              <a:t>boot</a:t>
            </a:r>
            <a:r>
              <a:rPr lang="cs-CZ" altLang="cs-CZ" sz="1500" dirty="0"/>
              <a:t> sektorem) je </a:t>
            </a:r>
            <a:r>
              <a:rPr lang="cs-CZ" altLang="cs-CZ" sz="1500" b="1" dirty="0"/>
              <a:t>Master </a:t>
            </a:r>
            <a:r>
              <a:rPr lang="cs-CZ" altLang="cs-CZ" sz="1500" b="1" dirty="0" err="1"/>
              <a:t>File</a:t>
            </a:r>
            <a:r>
              <a:rPr lang="cs-CZ" altLang="cs-CZ" sz="1500" b="1" dirty="0"/>
              <a:t> Table</a:t>
            </a:r>
            <a:r>
              <a:rPr lang="cs-CZ" altLang="cs-CZ" sz="1500" dirty="0"/>
              <a:t> (</a:t>
            </a:r>
            <a:r>
              <a:rPr lang="cs-CZ" altLang="cs-CZ" sz="1500" b="1" dirty="0"/>
              <a:t>MFT</a:t>
            </a:r>
            <a:r>
              <a:rPr lang="cs-CZ" altLang="cs-CZ" sz="1500" dirty="0"/>
              <a:t>), obsahující záznamy o všech souborech, včetně sebe a </a:t>
            </a:r>
            <a:r>
              <a:rPr lang="cs-CZ" altLang="cs-CZ" sz="1500" dirty="0" err="1"/>
              <a:t>boot</a:t>
            </a:r>
            <a:r>
              <a:rPr lang="cs-CZ" altLang="cs-CZ" sz="1500" dirty="0"/>
              <a:t> sektoru (soubor </a:t>
            </a:r>
            <a:r>
              <a:rPr lang="cs-CZ" altLang="cs-CZ" sz="1500" i="1" dirty="0"/>
              <a:t>$</a:t>
            </a:r>
            <a:r>
              <a:rPr lang="cs-CZ" altLang="cs-CZ" sz="1500" i="1" dirty="0" err="1"/>
              <a:t>boot</a:t>
            </a:r>
            <a:r>
              <a:rPr lang="cs-CZ" altLang="cs-CZ" sz="1500" dirty="0"/>
              <a:t>) </a:t>
            </a:r>
          </a:p>
          <a:p>
            <a:pPr eaLnBrk="1" hangingPunct="1"/>
            <a:r>
              <a:rPr lang="cs-CZ" altLang="cs-CZ" sz="1500" dirty="0"/>
              <a:t>Uprostřed disku je </a:t>
            </a:r>
            <a:r>
              <a:rPr lang="cs-CZ" altLang="cs-CZ" sz="1500" b="1" i="1" dirty="0"/>
              <a:t>$</a:t>
            </a:r>
            <a:r>
              <a:rPr lang="cs-CZ" altLang="cs-CZ" sz="1500" b="1" i="1" dirty="0" err="1"/>
              <a:t>MFTMirr</a:t>
            </a:r>
            <a:r>
              <a:rPr lang="cs-CZ" altLang="cs-CZ" sz="1500" dirty="0"/>
              <a:t> (záložní kopie hlavních položek z MFT) a </a:t>
            </a:r>
            <a:r>
              <a:rPr lang="cs-CZ" altLang="cs-CZ" sz="1500" b="1" i="1" dirty="0"/>
              <a:t>$</a:t>
            </a:r>
            <a:r>
              <a:rPr lang="cs-CZ" altLang="cs-CZ" sz="1500" b="1" i="1" dirty="0" err="1"/>
              <a:t>LogFile</a:t>
            </a:r>
            <a:r>
              <a:rPr lang="cs-CZ" altLang="cs-CZ" sz="1500" dirty="0"/>
              <a:t> (žurnál) </a:t>
            </a:r>
          </a:p>
          <a:p>
            <a:pPr eaLnBrk="1" hangingPunct="1"/>
            <a:r>
              <a:rPr lang="cs-CZ" altLang="cs-CZ" sz="1500" dirty="0"/>
              <a:t>Protože MFT je soubor, který může růst a zmenšovat se, může být fragmentovaný (rozdělený do více částí)</a:t>
            </a:r>
          </a:p>
          <a:p>
            <a:pPr eaLnBrk="1" hangingPunct="1"/>
            <a:r>
              <a:rPr lang="cs-CZ" altLang="cs-CZ" sz="1500" dirty="0"/>
              <a:t>MFT tabulka je obrovská a její velikost je úměrná počtu souborů na disku</a:t>
            </a:r>
          </a:p>
          <a:p>
            <a:pPr eaLnBrk="1" hangingPunct="1"/>
            <a:r>
              <a:rPr lang="cs-CZ" altLang="cs-CZ" sz="1500" dirty="0"/>
              <a:t>Aby se předcházelo fragmentaci, NTFS vytváří oblasti clusterů okolo MFT, ve kterých zabraňuje ukládání jiných souborů a adresářů</a:t>
            </a:r>
          </a:p>
          <a:p>
            <a:pPr eaLnBrk="1" hangingPunct="1"/>
            <a:r>
              <a:rPr lang="cs-CZ" altLang="cs-CZ" sz="1500" dirty="0"/>
              <a:t>Tato oblast (MFT-Zóna) snižuje pravděpodobnost fragmentace MFT</a:t>
            </a:r>
          </a:p>
          <a:p>
            <a:pPr eaLnBrk="1" hangingPunct="1"/>
            <a:r>
              <a:rPr lang="cs-CZ" altLang="cs-CZ" sz="1500" dirty="0"/>
              <a:t>Do této oblasti se smí zapisovat až kdyby na disku nebylo žádné jiné volné místo</a:t>
            </a:r>
          </a:p>
          <a:p>
            <a:pPr eaLnBrk="1" hangingPunct="1"/>
            <a:r>
              <a:rPr lang="cs-CZ" altLang="cs-CZ" sz="1500" dirty="0"/>
              <a:t>Jakmile se do této oblasti zapíší běžné soubory, může později docházet k fragmentaci zvětšující se MFT tabulky a tím pádem ke zpomalení přístupu k hledaným souborům</a:t>
            </a:r>
          </a:p>
          <a:p>
            <a:pPr eaLnBrk="1" hangingPunct="1"/>
            <a:r>
              <a:rPr lang="cs-CZ" altLang="cs-CZ" sz="1500" dirty="0"/>
              <a:t>Bohužel NTFS nenechá </a:t>
            </a:r>
            <a:r>
              <a:rPr lang="cs-CZ" altLang="cs-CZ" sz="1500" dirty="0" err="1"/>
              <a:t>defragmentovací</a:t>
            </a:r>
            <a:r>
              <a:rPr lang="cs-CZ" altLang="cs-CZ" sz="1500" dirty="0"/>
              <a:t> nástroje defragmentovat MFT – jde to pouze pomocí speciálních programů spuštěných ještě před startem operačního systému</a:t>
            </a:r>
          </a:p>
          <a:p>
            <a:pPr eaLnBrk="1" hangingPunct="1"/>
            <a:r>
              <a:rPr lang="cs-CZ" altLang="cs-CZ" sz="1500" dirty="0"/>
              <a:t>Jamile již OS běží, nepovolí jakékoliv manipulace s MFT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7387C78-F521-466C-974A-32297A5EAD24}"/>
              </a:ext>
            </a:extLst>
          </p:cNvPr>
          <p:cNvSpPr>
            <a:spLocks noGrp="1"/>
          </p:cNvSpPr>
          <p:nvPr>
            <p:ph type="title"/>
          </p:nvPr>
        </p:nvSpPr>
        <p:spPr/>
        <p:txBody>
          <a:bodyPr/>
          <a:lstStyle/>
          <a:p>
            <a:endParaRPr lang="cs-CZ"/>
          </a:p>
        </p:txBody>
      </p:sp>
      <p:pic>
        <p:nvPicPr>
          <p:cNvPr id="5" name="Zástupný obsah 4">
            <a:extLst>
              <a:ext uri="{FF2B5EF4-FFF2-40B4-BE49-F238E27FC236}">
                <a16:creationId xmlns:a16="http://schemas.microsoft.com/office/drawing/2014/main" id="{FB216FBE-AF6A-4D75-B41B-82116C324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22238"/>
            <a:ext cx="8959684" cy="6043066"/>
          </a:xfrm>
        </p:spPr>
      </p:pic>
    </p:spTree>
    <p:extLst>
      <p:ext uri="{BB962C8B-B14F-4D97-AF65-F5344CB8AC3E}">
        <p14:creationId xmlns:p14="http://schemas.microsoft.com/office/powerpoint/2010/main" val="3256162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cs-CZ" altLang="cs-CZ"/>
              <a:t>NTFS</a:t>
            </a:r>
          </a:p>
        </p:txBody>
      </p:sp>
      <p:sp>
        <p:nvSpPr>
          <p:cNvPr id="96259" name="Rectangle 3"/>
          <p:cNvSpPr>
            <a:spLocks noGrp="1" noChangeArrowheads="1"/>
          </p:cNvSpPr>
          <p:nvPr>
            <p:ph type="body" idx="1"/>
          </p:nvPr>
        </p:nvSpPr>
        <p:spPr/>
        <p:txBody>
          <a:bodyPr/>
          <a:lstStyle/>
          <a:p>
            <a:pPr eaLnBrk="1" hangingPunct="1"/>
            <a:r>
              <a:rPr lang="cs-CZ" altLang="cs-CZ" sz="1700" dirty="0"/>
              <a:t>Soubory mohou mít mnoho </a:t>
            </a:r>
            <a:r>
              <a:rPr lang="cs-CZ" altLang="cs-CZ" sz="1700" b="1" dirty="0"/>
              <a:t>atributů</a:t>
            </a:r>
            <a:endParaRPr lang="cs-CZ" altLang="cs-CZ" sz="1700" dirty="0"/>
          </a:p>
          <a:p>
            <a:pPr eaLnBrk="1" hangingPunct="1"/>
            <a:r>
              <a:rPr lang="cs-CZ" altLang="cs-CZ" sz="1700" dirty="0"/>
              <a:t>jejich definice obsahuje soubor </a:t>
            </a:r>
            <a:r>
              <a:rPr lang="cs-CZ" altLang="cs-CZ" sz="1700" b="1" i="1" dirty="0"/>
              <a:t>$</a:t>
            </a:r>
            <a:r>
              <a:rPr lang="cs-CZ" altLang="cs-CZ" sz="1700" b="1" i="1" dirty="0" err="1"/>
              <a:t>AttrDef</a:t>
            </a:r>
            <a:r>
              <a:rPr lang="cs-CZ" altLang="cs-CZ" sz="1700" dirty="0"/>
              <a:t>. V různých verzích se atributy liší, teoreticky je dokonce možné definovat si vlastní </a:t>
            </a:r>
          </a:p>
          <a:p>
            <a:pPr eaLnBrk="1" hangingPunct="1"/>
            <a:r>
              <a:rPr lang="cs-CZ" altLang="cs-CZ" sz="1700" dirty="0"/>
              <a:t>Klasický soubor má mj. tyto atributy:</a:t>
            </a:r>
          </a:p>
          <a:p>
            <a:pPr lvl="1" eaLnBrk="1" hangingPunct="1"/>
            <a:r>
              <a:rPr lang="cs-CZ" altLang="cs-CZ" sz="1500" i="1" dirty="0"/>
              <a:t>$FILE_NAME</a:t>
            </a:r>
            <a:r>
              <a:rPr lang="cs-CZ" altLang="cs-CZ" sz="1500" dirty="0"/>
              <a:t> – Jméno souboru. Kromě něj obsahuje i velikost, reference na nadřízený adresář a různé příznaky. </a:t>
            </a:r>
          </a:p>
          <a:p>
            <a:pPr lvl="1" eaLnBrk="1" hangingPunct="1"/>
            <a:r>
              <a:rPr lang="cs-CZ" altLang="cs-CZ" sz="1500" dirty="0"/>
              <a:t>Pro pojmenování souboru je použito UNICODE kódování, což umožňuje i použití speciálních znaků (háčky, čárky….)</a:t>
            </a:r>
          </a:p>
          <a:p>
            <a:pPr lvl="1" eaLnBrk="1" hangingPunct="1"/>
            <a:r>
              <a:rPr lang="cs-CZ" altLang="cs-CZ" sz="1500" i="1" dirty="0"/>
              <a:t>$SECURITY_DESCRIPTOR</a:t>
            </a:r>
            <a:r>
              <a:rPr lang="cs-CZ" altLang="cs-CZ" sz="1500" dirty="0"/>
              <a:t> – přístupová práva k souboru (ACL)</a:t>
            </a:r>
          </a:p>
          <a:p>
            <a:pPr lvl="1" eaLnBrk="1" hangingPunct="1"/>
            <a:r>
              <a:rPr lang="cs-CZ" altLang="cs-CZ" sz="1500" i="1" dirty="0"/>
              <a:t>$DATA</a:t>
            </a:r>
            <a:r>
              <a:rPr lang="cs-CZ" altLang="cs-CZ" sz="1500" dirty="0"/>
              <a:t> – vlastní obsah souboru </a:t>
            </a:r>
          </a:p>
          <a:p>
            <a:pPr eaLnBrk="1" hangingPunct="1"/>
            <a:endParaRPr lang="cs-CZ" altLang="cs-CZ"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cs-CZ" altLang="cs-CZ"/>
              <a:t>NTFS - ACL</a:t>
            </a:r>
          </a:p>
        </p:txBody>
      </p:sp>
      <p:sp>
        <p:nvSpPr>
          <p:cNvPr id="97283" name="Rectangle 3"/>
          <p:cNvSpPr>
            <a:spLocks noGrp="1" noChangeArrowheads="1"/>
          </p:cNvSpPr>
          <p:nvPr>
            <p:ph type="body" idx="1"/>
          </p:nvPr>
        </p:nvSpPr>
        <p:spPr/>
        <p:txBody>
          <a:bodyPr/>
          <a:lstStyle/>
          <a:p>
            <a:pPr eaLnBrk="1" hangingPunct="1"/>
            <a:r>
              <a:rPr lang="cs-CZ" altLang="cs-CZ" sz="2400" b="1"/>
              <a:t>Access Control List</a:t>
            </a:r>
            <a:r>
              <a:rPr lang="cs-CZ" altLang="cs-CZ" sz="2400"/>
              <a:t> - seznam oprávnění připojený k souboru nebo adresáři</a:t>
            </a:r>
          </a:p>
          <a:p>
            <a:pPr eaLnBrk="1" hangingPunct="1"/>
            <a:r>
              <a:rPr lang="cs-CZ" altLang="cs-CZ" sz="2400"/>
              <a:t>Seznam určuje, kdo má </a:t>
            </a:r>
            <a:r>
              <a:rPr lang="cs-CZ" altLang="cs-CZ" sz="2400" b="1"/>
              <a:t>povolení přistupovat</a:t>
            </a:r>
            <a:r>
              <a:rPr lang="cs-CZ" altLang="cs-CZ" sz="2400"/>
              <a:t> k souboru a jaké operace s ním může provádět </a:t>
            </a:r>
          </a:p>
          <a:p>
            <a:pPr eaLnBrk="1" hangingPunct="1"/>
            <a:r>
              <a:rPr lang="cs-CZ" altLang="cs-CZ" sz="2400"/>
              <a:t>Operační systém před provedením každé operace prohledá ACL a nalezne v něm odpovídající záznam, podle kterého se rozhodne, zda operace smí být provedena</a:t>
            </a:r>
            <a:r>
              <a:rPr lang="cs-CZ" altLang="cs-CZ"/>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cs-CZ" altLang="cs-CZ"/>
              <a:t>NTFS - metadata</a:t>
            </a:r>
          </a:p>
        </p:txBody>
      </p:sp>
      <p:sp>
        <p:nvSpPr>
          <p:cNvPr id="98307" name="Rectangle 3"/>
          <p:cNvSpPr>
            <a:spLocks noGrp="1" noChangeArrowheads="1"/>
          </p:cNvSpPr>
          <p:nvPr>
            <p:ph type="body" idx="1"/>
          </p:nvPr>
        </p:nvSpPr>
        <p:spPr/>
        <p:txBody>
          <a:bodyPr/>
          <a:lstStyle/>
          <a:p>
            <a:pPr eaLnBrk="1" hangingPunct="1"/>
            <a:r>
              <a:rPr lang="cs-CZ" altLang="cs-CZ" sz="1900" dirty="0"/>
              <a:t>Základ tvoří 11 systémových souborů, tzv. metadat, které vznikají bezprostředně po naformátování svazku </a:t>
            </a:r>
          </a:p>
          <a:p>
            <a:pPr lvl="1" eaLnBrk="1" hangingPunct="1"/>
            <a:r>
              <a:rPr lang="cs-CZ" altLang="cs-CZ" sz="1700" b="1" dirty="0"/>
              <a:t>$</a:t>
            </a:r>
            <a:r>
              <a:rPr lang="cs-CZ" altLang="cs-CZ" sz="1700" b="1" dirty="0" err="1"/>
              <a:t>Logfile</a:t>
            </a:r>
            <a:r>
              <a:rPr lang="cs-CZ" altLang="cs-CZ" sz="1700" dirty="0"/>
              <a:t> -  žurnál</a:t>
            </a:r>
          </a:p>
          <a:p>
            <a:pPr lvl="1" eaLnBrk="1" hangingPunct="1"/>
            <a:r>
              <a:rPr lang="cs-CZ" altLang="cs-CZ" sz="1700" b="1" dirty="0"/>
              <a:t>$MFT</a:t>
            </a:r>
            <a:r>
              <a:rPr lang="cs-CZ" altLang="cs-CZ" sz="1700" dirty="0"/>
              <a:t> (Master </a:t>
            </a:r>
            <a:r>
              <a:rPr lang="cs-CZ" altLang="cs-CZ" sz="1700" dirty="0" err="1"/>
              <a:t>File</a:t>
            </a:r>
            <a:r>
              <a:rPr lang="cs-CZ" altLang="cs-CZ" sz="1700" dirty="0"/>
              <a:t> Table) - tabulka obsahující záznamy o všech souborech</a:t>
            </a:r>
          </a:p>
          <a:p>
            <a:pPr lvl="1" eaLnBrk="1" hangingPunct="1"/>
            <a:r>
              <a:rPr lang="cs-CZ" altLang="cs-CZ" sz="1700" b="1" dirty="0"/>
              <a:t>$</a:t>
            </a:r>
            <a:r>
              <a:rPr lang="cs-CZ" altLang="cs-CZ" sz="1700" b="1" dirty="0" err="1"/>
              <a:t>MFTMirr</a:t>
            </a:r>
            <a:r>
              <a:rPr lang="cs-CZ" altLang="cs-CZ" sz="1700" dirty="0"/>
              <a:t> - pokud je $MFT z nějakého důvodu poškozená, použije se tato kopie</a:t>
            </a:r>
          </a:p>
          <a:p>
            <a:pPr lvl="1" eaLnBrk="1" hangingPunct="1"/>
            <a:r>
              <a:rPr lang="cs-CZ" altLang="cs-CZ" sz="1700" b="1" dirty="0"/>
              <a:t>$</a:t>
            </a:r>
            <a:r>
              <a:rPr lang="cs-CZ" altLang="cs-CZ" sz="1700" b="1" dirty="0" err="1"/>
              <a:t>Badclus</a:t>
            </a:r>
            <a:r>
              <a:rPr lang="cs-CZ" altLang="cs-CZ" sz="1700" dirty="0"/>
              <a:t> -  seznam známých vadných clusterů</a:t>
            </a:r>
          </a:p>
          <a:p>
            <a:pPr lvl="1" eaLnBrk="1" hangingPunct="1"/>
            <a:r>
              <a:rPr lang="cs-CZ" altLang="cs-CZ" sz="1700" b="1" dirty="0"/>
              <a:t>$Bitmap</a:t>
            </a:r>
            <a:r>
              <a:rPr lang="cs-CZ" altLang="cs-CZ" sz="1700" dirty="0"/>
              <a:t> je jednorozměrné pole bitů, které slouží ke sledování volného místa; když je bit 0, je volný a v opačném případě použitý; </a:t>
            </a:r>
          </a:p>
          <a:p>
            <a:pPr lvl="1" eaLnBrk="1" hangingPunct="1"/>
            <a:r>
              <a:rPr lang="cs-CZ" altLang="cs-CZ" sz="1700" b="1" dirty="0"/>
              <a:t>$</a:t>
            </a:r>
            <a:r>
              <a:rPr lang="cs-CZ" altLang="cs-CZ" sz="1700" b="1" dirty="0" err="1"/>
              <a:t>Boot</a:t>
            </a:r>
            <a:r>
              <a:rPr lang="cs-CZ" altLang="cs-CZ" sz="1700" b="1" dirty="0"/>
              <a:t> </a:t>
            </a:r>
            <a:r>
              <a:rPr lang="cs-CZ" altLang="cs-CZ" sz="1700" dirty="0"/>
              <a:t>– </a:t>
            </a:r>
            <a:r>
              <a:rPr lang="cs-CZ" altLang="cs-CZ" sz="1700" dirty="0" err="1"/>
              <a:t>Bootovací</a:t>
            </a:r>
            <a:r>
              <a:rPr lang="cs-CZ" altLang="cs-CZ" sz="1700" dirty="0"/>
              <a:t> sektor (jeví se jako soubor)</a:t>
            </a:r>
          </a:p>
          <a:p>
            <a:pPr lvl="1" eaLnBrk="1" hangingPunct="1"/>
            <a:r>
              <a:rPr lang="cs-CZ" altLang="cs-CZ" sz="1700" b="1" dirty="0"/>
              <a:t>$</a:t>
            </a:r>
            <a:r>
              <a:rPr lang="cs-CZ" altLang="cs-CZ" sz="1700" b="1" dirty="0" err="1"/>
              <a:t>Volume</a:t>
            </a:r>
            <a:r>
              <a:rPr lang="cs-CZ" altLang="cs-CZ" sz="1700" b="1" dirty="0"/>
              <a:t> </a:t>
            </a:r>
            <a:r>
              <a:rPr lang="cs-CZ" altLang="cs-CZ" sz="1700" dirty="0"/>
              <a:t>– název svazku</a:t>
            </a:r>
            <a:endParaRPr lang="cs-CZ" altLang="cs-CZ" sz="1700" b="1" dirty="0"/>
          </a:p>
          <a:p>
            <a:pPr lvl="1" eaLnBrk="1" hangingPunct="1"/>
            <a:r>
              <a:rPr lang="cs-CZ" altLang="cs-CZ" sz="1700" b="1" dirty="0"/>
              <a:t>$</a:t>
            </a:r>
            <a:r>
              <a:rPr lang="cs-CZ" altLang="cs-CZ" sz="1700" b="1" dirty="0" err="1"/>
              <a:t>AttrDef</a:t>
            </a:r>
            <a:r>
              <a:rPr lang="cs-CZ" altLang="cs-CZ" sz="1700" b="1" dirty="0"/>
              <a:t> </a:t>
            </a:r>
            <a:r>
              <a:rPr lang="cs-CZ" altLang="cs-CZ" sz="1700" dirty="0"/>
              <a:t>– definice atributů</a:t>
            </a:r>
            <a:endParaRPr lang="cs-CZ" altLang="cs-CZ" sz="1700" b="1" dirty="0"/>
          </a:p>
          <a:p>
            <a:pPr lvl="1" eaLnBrk="1" hangingPunct="1"/>
            <a:r>
              <a:rPr lang="cs-CZ" altLang="cs-CZ" sz="1700" b="1" dirty="0"/>
              <a:t>$</a:t>
            </a:r>
            <a:r>
              <a:rPr lang="cs-CZ" altLang="cs-CZ" sz="1700" b="1" dirty="0" err="1"/>
              <a:t>Quota</a:t>
            </a:r>
            <a:r>
              <a:rPr lang="cs-CZ" altLang="cs-CZ" sz="1700" dirty="0"/>
              <a:t> – diskové kvóty</a:t>
            </a:r>
          </a:p>
          <a:p>
            <a:pPr lvl="1" eaLnBrk="1" hangingPunct="1"/>
            <a:r>
              <a:rPr lang="cs-CZ" altLang="cs-CZ" sz="1700" b="1" dirty="0"/>
              <a:t>$</a:t>
            </a:r>
            <a:r>
              <a:rPr lang="cs-CZ" altLang="cs-CZ" sz="1700" b="1" dirty="0" err="1"/>
              <a:t>Upcase</a:t>
            </a:r>
            <a:r>
              <a:rPr lang="cs-CZ" altLang="cs-CZ" sz="1700" dirty="0"/>
              <a:t> – kořenový adresář</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cs-CZ" altLang="cs-CZ"/>
              <a:t>NTFS </a:t>
            </a:r>
          </a:p>
        </p:txBody>
      </p:sp>
      <p:sp>
        <p:nvSpPr>
          <p:cNvPr id="99331" name="Rectangle 3"/>
          <p:cNvSpPr>
            <a:spLocks noGrp="1" noChangeArrowheads="1"/>
          </p:cNvSpPr>
          <p:nvPr>
            <p:ph type="body" idx="1"/>
          </p:nvPr>
        </p:nvSpPr>
        <p:spPr/>
        <p:txBody>
          <a:bodyPr/>
          <a:lstStyle/>
          <a:p>
            <a:pPr eaLnBrk="1" hangingPunct="1"/>
            <a:r>
              <a:rPr lang="cs-CZ" altLang="cs-CZ" sz="2000" b="1" dirty="0"/>
              <a:t>Adresáře</a:t>
            </a:r>
            <a:r>
              <a:rPr lang="cs-CZ" altLang="cs-CZ" sz="2000" dirty="0"/>
              <a:t> jsou v NTFS pojaty jako speciální druh souborů</a:t>
            </a:r>
          </a:p>
          <a:p>
            <a:pPr eaLnBrk="1" hangingPunct="1"/>
            <a:r>
              <a:rPr lang="cs-CZ" altLang="cs-CZ" sz="2000" dirty="0"/>
              <a:t>Na disk jsou vkládány jako </a:t>
            </a:r>
            <a:r>
              <a:rPr lang="cs-CZ" altLang="cs-CZ" sz="2000" b="1" dirty="0"/>
              <a:t>binární stromy</a:t>
            </a:r>
            <a:r>
              <a:rPr lang="cs-CZ" altLang="cs-CZ" sz="2000" dirty="0"/>
              <a:t> (což zrychluje vyhledávání, abecedně postupným půlením intervalu) se jmény souborů a odkazy na jejich záznamy v MFT </a:t>
            </a:r>
          </a:p>
          <a:p>
            <a:pPr eaLnBrk="1" hangingPunct="1"/>
            <a:r>
              <a:rPr lang="cs-CZ" altLang="cs-CZ" sz="2000" dirty="0"/>
              <a:t>Abychom našli jeden soubor mezi 1000 soubory u FAT,  muselo by se provést v průměru 500 srovnání a u systému založeném na stromu něco kolem 10 (2</a:t>
            </a:r>
            <a:r>
              <a:rPr lang="cs-CZ" altLang="cs-CZ" sz="2000" baseline="30000" dirty="0"/>
              <a:t>10</a:t>
            </a:r>
            <a:r>
              <a:rPr lang="cs-CZ" altLang="cs-CZ" sz="2000" dirty="0"/>
              <a:t>=1024)</a:t>
            </a:r>
          </a:p>
          <a:p>
            <a:pPr eaLnBrk="1" hangingPunct="1"/>
            <a:r>
              <a:rPr lang="cs-CZ" altLang="cs-CZ" sz="2000" dirty="0"/>
              <a:t>Při vytvoření nového souboru v složce, která již obsahuje mnoho stávajících souborů, je často potřeba vytvořit nový vyhledávácí binární strom (proto občas vytvoření nové prázdné složky nebo souboru trvá tak nepochopitelně dlouho)</a:t>
            </a:r>
          </a:p>
          <a:p>
            <a:pPr eaLnBrk="1" hangingPunct="1"/>
            <a:endParaRPr lang="cs-CZ" altLang="cs-CZ" sz="26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cs-CZ" altLang="cs-CZ" b="0"/>
              <a:t>Logování NTFS</a:t>
            </a:r>
          </a:p>
        </p:txBody>
      </p:sp>
      <p:sp>
        <p:nvSpPr>
          <p:cNvPr id="100355" name="Rectangle 3"/>
          <p:cNvSpPr>
            <a:spLocks noGrp="1" noChangeArrowheads="1"/>
          </p:cNvSpPr>
          <p:nvPr>
            <p:ph type="body" idx="1"/>
          </p:nvPr>
        </p:nvSpPr>
        <p:spPr/>
        <p:txBody>
          <a:bodyPr/>
          <a:lstStyle/>
          <a:p>
            <a:pPr eaLnBrk="1" hangingPunct="1"/>
            <a:r>
              <a:rPr lang="cs-CZ" altLang="cs-CZ" sz="1800" dirty="0"/>
              <a:t>Každá změna v souboru, adresáři nebo v metadatech je zapsána do žurnálového souboru, ve které jsou zaznamenávány všechny změny na disku</a:t>
            </a:r>
          </a:p>
          <a:p>
            <a:pPr eaLnBrk="1" hangingPunct="1"/>
            <a:r>
              <a:rPr lang="cs-CZ" altLang="cs-CZ" sz="1800" dirty="0"/>
              <a:t>Program </a:t>
            </a:r>
            <a:r>
              <a:rPr lang="cs-CZ" altLang="cs-CZ" sz="1800" b="1" dirty="0"/>
              <a:t>CHKDSK</a:t>
            </a:r>
            <a:r>
              <a:rPr lang="cs-CZ" altLang="cs-CZ" sz="1800" dirty="0"/>
              <a:t> používá tento soubor na minimalizaci ztrát dat na disku při pádu systému a k jeho udržení konzistence </a:t>
            </a:r>
          </a:p>
          <a:p>
            <a:pPr eaLnBrk="1" hangingPunct="1"/>
            <a:r>
              <a:rPr lang="cs-CZ" altLang="cs-CZ" sz="1800" dirty="0"/>
              <a:t>V tomto souboru jsou dva druhy záznamů "</a:t>
            </a:r>
            <a:r>
              <a:rPr lang="cs-CZ" altLang="cs-CZ" sz="1800" b="1" dirty="0" err="1"/>
              <a:t>redo</a:t>
            </a:r>
            <a:r>
              <a:rPr lang="cs-CZ" altLang="cs-CZ" sz="1800" dirty="0"/>
              <a:t>" a "</a:t>
            </a:r>
            <a:r>
              <a:rPr lang="cs-CZ" altLang="cs-CZ" sz="1800" b="1" dirty="0" err="1"/>
              <a:t>undo</a:t>
            </a:r>
            <a:r>
              <a:rPr lang="cs-CZ" altLang="cs-CZ" sz="1800" dirty="0"/>
              <a:t>" </a:t>
            </a:r>
          </a:p>
          <a:p>
            <a:pPr eaLnBrk="1" hangingPunct="1"/>
            <a:r>
              <a:rPr lang="cs-CZ" altLang="cs-CZ" sz="1800" dirty="0"/>
              <a:t>V </a:t>
            </a:r>
            <a:r>
              <a:rPr lang="cs-CZ" altLang="cs-CZ" sz="1800" b="1" dirty="0" err="1"/>
              <a:t>redo</a:t>
            </a:r>
            <a:r>
              <a:rPr lang="cs-CZ" altLang="cs-CZ" sz="1800" dirty="0"/>
              <a:t> záznamech jsou uloženy informace o změnách, které musí být znovu udělány, jestliže </a:t>
            </a:r>
            <a:r>
              <a:rPr lang="cs-CZ" altLang="cs-CZ" sz="1800" dirty="0" err="1"/>
              <a:t>system</a:t>
            </a:r>
            <a:r>
              <a:rPr lang="cs-CZ" altLang="cs-CZ" sz="1800" dirty="0"/>
              <a:t> selže a změněná data nejsou na disku (Například </a:t>
            </a:r>
            <a:r>
              <a:rPr lang="cs-CZ" altLang="cs-CZ" sz="1800" dirty="0" err="1"/>
              <a:t>redo</a:t>
            </a:r>
            <a:r>
              <a:rPr lang="cs-CZ" altLang="cs-CZ" sz="1800" dirty="0"/>
              <a:t> operací se signalizuje, že smazání souboru musí být dokončeno)</a:t>
            </a:r>
          </a:p>
          <a:p>
            <a:pPr eaLnBrk="1" hangingPunct="1"/>
            <a:r>
              <a:rPr lang="cs-CZ" altLang="cs-CZ" sz="1800" dirty="0"/>
              <a:t>NTFS používá </a:t>
            </a:r>
            <a:r>
              <a:rPr lang="cs-CZ" altLang="cs-CZ" sz="1800" b="1" dirty="0" err="1"/>
              <a:t>undo</a:t>
            </a:r>
            <a:r>
              <a:rPr lang="cs-CZ" altLang="cs-CZ" sz="1800" dirty="0"/>
              <a:t> operace k vrácení změn, které nebyly dokončeny kvůli pádu systému (Jestliže NTFS připojí data k souboru a systém selže, mezi tím kdy NTFS zvětší velikost souboru a tím kdy zapíše nová data, </a:t>
            </a:r>
            <a:r>
              <a:rPr lang="cs-CZ" altLang="cs-CZ" sz="1800" dirty="0" err="1"/>
              <a:t>undo</a:t>
            </a:r>
            <a:r>
              <a:rPr lang="cs-CZ" altLang="cs-CZ" sz="1800" dirty="0"/>
              <a:t> záznam určí, o kolik se má zkrátit délka souboru do původní velikosti) </a:t>
            </a:r>
          </a:p>
          <a:p>
            <a:pPr eaLnBrk="1" hangingPunct="1">
              <a:lnSpc>
                <a:spcPct val="90000"/>
              </a:lnSpc>
            </a:pPr>
            <a:endParaRPr lang="cs-CZ" altLang="cs-CZ" sz="18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cs-CZ" altLang="cs-CZ"/>
              <a:t>NTFS</a:t>
            </a:r>
          </a:p>
        </p:txBody>
      </p:sp>
      <p:sp>
        <p:nvSpPr>
          <p:cNvPr id="101379" name="Rectangle 3"/>
          <p:cNvSpPr>
            <a:spLocks noGrp="1" noChangeArrowheads="1"/>
          </p:cNvSpPr>
          <p:nvPr>
            <p:ph type="body" idx="1"/>
          </p:nvPr>
        </p:nvSpPr>
        <p:spPr/>
        <p:txBody>
          <a:bodyPr/>
          <a:lstStyle/>
          <a:p>
            <a:pPr eaLnBrk="1" hangingPunct="1">
              <a:lnSpc>
                <a:spcPct val="90000"/>
              </a:lnSpc>
            </a:pPr>
            <a:r>
              <a:rPr lang="cs-CZ" altLang="cs-CZ" sz="2100" dirty="0"/>
              <a:t>Maximální velikost disku je 2</a:t>
            </a:r>
            <a:r>
              <a:rPr lang="cs-CZ" altLang="cs-CZ" sz="2100" baseline="30000" dirty="0"/>
              <a:t>64</a:t>
            </a:r>
            <a:r>
              <a:rPr lang="cs-CZ" altLang="cs-CZ" sz="2100" dirty="0"/>
              <a:t>-1 clusterů (teoreticky….)</a:t>
            </a:r>
          </a:p>
          <a:p>
            <a:pPr eaLnBrk="1" hangingPunct="1">
              <a:lnSpc>
                <a:spcPct val="90000"/>
              </a:lnSpc>
            </a:pPr>
            <a:r>
              <a:rPr lang="cs-CZ" altLang="cs-CZ" sz="2100" dirty="0"/>
              <a:t>Používat na současných discích 64-bitovou adresaci by bylo neefektivní (asi jako kdybychom zavedli v ČR 30-ciferná poštovní směrovací čísla nebo 50-ciferná telefonní čísla – stejně by ta čísla obsahovala většinu nulových cifer</a:t>
            </a:r>
          </a:p>
          <a:p>
            <a:pPr eaLnBrk="1" hangingPunct="1">
              <a:lnSpc>
                <a:spcPct val="90000"/>
              </a:lnSpc>
            </a:pPr>
            <a:r>
              <a:rPr lang="cs-CZ" altLang="cs-CZ" sz="2100" dirty="0"/>
              <a:t>Ve Windows se proto používá pouze 32-bitová adresace clusteru a proto je maximum jen 2</a:t>
            </a:r>
            <a:r>
              <a:rPr lang="cs-CZ" altLang="cs-CZ" sz="2100" baseline="30000" dirty="0"/>
              <a:t>32</a:t>
            </a:r>
            <a:r>
              <a:rPr lang="cs-CZ" altLang="cs-CZ" sz="2100" dirty="0"/>
              <a:t>-1 clusterů (takže jsme na to stejně jako s FAT32)</a:t>
            </a:r>
          </a:p>
          <a:p>
            <a:pPr eaLnBrk="1" hangingPunct="1">
              <a:lnSpc>
                <a:spcPct val="90000"/>
              </a:lnSpc>
            </a:pPr>
            <a:r>
              <a:rPr lang="cs-CZ" altLang="cs-CZ" sz="2100" dirty="0"/>
              <a:t>Windows standardně při formátování NTFS disku používají velikost clusteru 4 kB bez ohledu na kapacitu disku. </a:t>
            </a:r>
          </a:p>
          <a:p>
            <a:pPr eaLnBrk="1" hangingPunct="1">
              <a:lnSpc>
                <a:spcPct val="90000"/>
              </a:lnSpc>
            </a:pPr>
            <a:r>
              <a:rPr lang="cs-CZ" altLang="cs-CZ" sz="2100" dirty="0"/>
              <a:t>Při formátování disku lze volitelně nastavit i jinou velikost clusteru</a:t>
            </a:r>
          </a:p>
          <a:p>
            <a:pPr eaLnBrk="1" hangingPunct="1">
              <a:lnSpc>
                <a:spcPct val="90000"/>
              </a:lnSpc>
            </a:pPr>
            <a:r>
              <a:rPr lang="cs-CZ" altLang="cs-CZ" sz="2100" dirty="0"/>
              <a:t>Pro 32-bitovou adresaci 4 kB clusterů vychází maximální kapacita 2</a:t>
            </a:r>
            <a:r>
              <a:rPr lang="cs-CZ" altLang="cs-CZ" sz="2100" baseline="30000" dirty="0"/>
              <a:t>32</a:t>
            </a:r>
            <a:r>
              <a:rPr lang="cs-CZ" altLang="cs-CZ" sz="2100" dirty="0"/>
              <a:t> x 4 kB = 2</a:t>
            </a:r>
            <a:r>
              <a:rPr lang="cs-CZ" altLang="cs-CZ" sz="2100" baseline="30000" dirty="0"/>
              <a:t>32</a:t>
            </a:r>
            <a:r>
              <a:rPr lang="cs-CZ" altLang="cs-CZ" sz="2100" dirty="0"/>
              <a:t> x 2</a:t>
            </a:r>
            <a:r>
              <a:rPr lang="cs-CZ" altLang="cs-CZ" sz="2100" baseline="30000" dirty="0"/>
              <a:t>12</a:t>
            </a:r>
            <a:r>
              <a:rPr lang="cs-CZ" altLang="cs-CZ" sz="2100" dirty="0"/>
              <a:t> = 2</a:t>
            </a:r>
            <a:r>
              <a:rPr lang="cs-CZ" altLang="cs-CZ" sz="2100" baseline="30000" dirty="0"/>
              <a:t>44</a:t>
            </a:r>
            <a:r>
              <a:rPr lang="cs-CZ" altLang="cs-CZ" sz="2100" dirty="0"/>
              <a:t> = </a:t>
            </a:r>
            <a:r>
              <a:rPr lang="cs-CZ" altLang="cs-CZ" sz="2100" b="1" dirty="0"/>
              <a:t>16 TB</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Nadpis 1"/>
          <p:cNvSpPr>
            <a:spLocks noGrp="1"/>
          </p:cNvSpPr>
          <p:nvPr>
            <p:ph type="title"/>
          </p:nvPr>
        </p:nvSpPr>
        <p:spPr/>
        <p:txBody>
          <a:bodyPr/>
          <a:lstStyle/>
          <a:p>
            <a:r>
              <a:rPr lang="cs-CZ" altLang="cs-CZ"/>
              <a:t>Advanced Format</a:t>
            </a:r>
          </a:p>
        </p:txBody>
      </p:sp>
      <p:sp>
        <p:nvSpPr>
          <p:cNvPr id="102403" name="Zástupný symbol pro obsah 2"/>
          <p:cNvSpPr>
            <a:spLocks noGrp="1"/>
          </p:cNvSpPr>
          <p:nvPr>
            <p:ph idx="1"/>
          </p:nvPr>
        </p:nvSpPr>
        <p:spPr/>
        <p:txBody>
          <a:bodyPr/>
          <a:lstStyle/>
          <a:p>
            <a:r>
              <a:rPr lang="cs-CZ" altLang="cs-CZ" sz="2000" dirty="0"/>
              <a:t>U pevných disků standardně jeden sektor obsahuje </a:t>
            </a:r>
            <a:r>
              <a:rPr lang="cs-CZ" altLang="cs-CZ" sz="2000" b="1" dirty="0"/>
              <a:t>512 B</a:t>
            </a:r>
            <a:r>
              <a:rPr lang="cs-CZ" altLang="cs-CZ" sz="2000" dirty="0"/>
              <a:t> dat</a:t>
            </a:r>
          </a:p>
          <a:p>
            <a:r>
              <a:rPr lang="cs-CZ" altLang="cs-CZ" sz="2000" dirty="0"/>
              <a:t>Moderní disky označené </a:t>
            </a:r>
            <a:r>
              <a:rPr lang="cs-CZ" altLang="cs-CZ" sz="2000" dirty="0" err="1"/>
              <a:t>Advanced</a:t>
            </a:r>
            <a:r>
              <a:rPr lang="cs-CZ" altLang="cs-CZ" sz="2000" dirty="0"/>
              <a:t> </a:t>
            </a:r>
            <a:r>
              <a:rPr lang="cs-CZ" altLang="cs-CZ" sz="2000" dirty="0" err="1"/>
              <a:t>Format</a:t>
            </a:r>
            <a:r>
              <a:rPr lang="cs-CZ" altLang="cs-CZ" sz="2000" dirty="0"/>
              <a:t> mají ve svých sektorech vždy </a:t>
            </a:r>
            <a:r>
              <a:rPr lang="cs-CZ" altLang="cs-CZ" sz="2000" b="1" dirty="0"/>
              <a:t>4 KB </a:t>
            </a:r>
            <a:r>
              <a:rPr lang="cs-CZ" altLang="cs-CZ" sz="2000" dirty="0"/>
              <a:t>dat (4096 B)</a:t>
            </a:r>
          </a:p>
          <a:p>
            <a:r>
              <a:rPr lang="cs-CZ" altLang="cs-CZ" sz="2000" dirty="0"/>
              <a:t>Sníží se tím počet míst, která se na disku dají adresovat a zvýší objem dat, které se čtou/zapisují naráz.  </a:t>
            </a:r>
          </a:p>
          <a:p>
            <a:r>
              <a:rPr lang="cs-CZ" altLang="cs-CZ" sz="2000" dirty="0"/>
              <a:t> Řadiče těchto disků pracují v jednom ze dvou možných režimů </a:t>
            </a:r>
          </a:p>
          <a:p>
            <a:pPr lvl="1"/>
            <a:r>
              <a:rPr lang="cs-CZ" altLang="cs-CZ" sz="2000" dirty="0"/>
              <a:t>emulace 512B sektorů </a:t>
            </a:r>
          </a:p>
          <a:p>
            <a:pPr lvl="1"/>
            <a:r>
              <a:rPr lang="cs-CZ" altLang="cs-CZ" sz="2000" dirty="0"/>
              <a:t>nativní 4K</a:t>
            </a:r>
          </a:p>
          <a:p>
            <a:r>
              <a:rPr lang="cs-CZ" altLang="cs-CZ" sz="2000" dirty="0"/>
              <a:t>Emulace spočívá v tom, že dlouhý 4KB sektor se tváří jako osm krátkých 512B sektorů. Obvykle to nijak nevadí, protože operační systémy stejně nepřistupují k sektorům jednotlivě, ale podle nastavení souborového systému většinou k 8 nebo 16 sektorům jako celku (4 KB nebo 8 kB clustery)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Nadpis 1"/>
          <p:cNvSpPr>
            <a:spLocks noGrp="1" noChangeArrowheads="1"/>
          </p:cNvSpPr>
          <p:nvPr>
            <p:ph type="title"/>
          </p:nvPr>
        </p:nvSpPr>
        <p:spPr/>
        <p:txBody>
          <a:bodyPr/>
          <a:lstStyle/>
          <a:p>
            <a:r>
              <a:rPr lang="cs-CZ" altLang="cs-CZ" dirty="0"/>
              <a:t>RLL kódování</a:t>
            </a:r>
          </a:p>
        </p:txBody>
      </p:sp>
      <p:sp>
        <p:nvSpPr>
          <p:cNvPr id="14339" name="Zástupný obsah 2"/>
          <p:cNvSpPr>
            <a:spLocks noGrp="1" noChangeArrowheads="1"/>
          </p:cNvSpPr>
          <p:nvPr>
            <p:ph idx="1"/>
          </p:nvPr>
        </p:nvSpPr>
        <p:spPr/>
        <p:txBody>
          <a:bodyPr/>
          <a:lstStyle/>
          <a:p>
            <a:r>
              <a:rPr lang="cs-CZ" altLang="cs-CZ" sz="2000" dirty="0"/>
              <a:t>Data jsou překódována tak, aby byla na disku uložena jako různě dlouhé souvislé oblasti se stejnou magnetizací</a:t>
            </a:r>
          </a:p>
          <a:p>
            <a:r>
              <a:rPr lang="cs-CZ" altLang="cs-CZ" sz="2000" dirty="0"/>
              <a:t>Například při použití kódu RLL 2-7 budou data uložena jako </a:t>
            </a:r>
            <a:r>
              <a:rPr lang="cs-CZ" altLang="cs-CZ" sz="2000" b="1" dirty="0"/>
              <a:t>oblasti o délce 2 až 7 jednotek</a:t>
            </a:r>
          </a:p>
          <a:p>
            <a:r>
              <a:rPr lang="cs-CZ" altLang="cs-CZ" sz="2000" dirty="0"/>
              <a:t>Při čtení dochází pomocí MR hlavy k detekci míst se změnou směru magnetizace</a:t>
            </a:r>
          </a:p>
          <a:p>
            <a:r>
              <a:rPr lang="cs-CZ" altLang="cs-CZ" sz="2000" dirty="0"/>
              <a:t>Detekují se tedy hranice jednotlivých oblastí</a:t>
            </a:r>
          </a:p>
          <a:p>
            <a:r>
              <a:rPr lang="cs-CZ" altLang="cs-CZ" sz="2000" dirty="0"/>
              <a:t>Řadič disku měří čas mezi impulzy, které přicházejí ze čtecí hlavy, a tím nepřímo délku oblasti (2 až 7 jednotek v případě RLL 2-7)</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cs-CZ" altLang="cs-CZ"/>
              <a:t>SSD</a:t>
            </a:r>
          </a:p>
        </p:txBody>
      </p:sp>
      <p:sp>
        <p:nvSpPr>
          <p:cNvPr id="103427" name="Rectangle 3"/>
          <p:cNvSpPr>
            <a:spLocks noGrp="1" noChangeArrowheads="1"/>
          </p:cNvSpPr>
          <p:nvPr>
            <p:ph type="body" idx="1"/>
          </p:nvPr>
        </p:nvSpPr>
        <p:spPr/>
        <p:txBody>
          <a:bodyPr/>
          <a:lstStyle/>
          <a:p>
            <a:pPr eaLnBrk="1" hangingPunct="1"/>
            <a:r>
              <a:rPr lang="cs-CZ" altLang="cs-CZ" sz="1700" b="1" dirty="0"/>
              <a:t>Solid-</a:t>
            </a:r>
            <a:r>
              <a:rPr lang="cs-CZ" altLang="cs-CZ" sz="1700" b="1" dirty="0" err="1"/>
              <a:t>state</a:t>
            </a:r>
            <a:r>
              <a:rPr lang="cs-CZ" altLang="cs-CZ" sz="1700" b="1" dirty="0"/>
              <a:t> drive</a:t>
            </a:r>
            <a:r>
              <a:rPr lang="cs-CZ" altLang="cs-CZ" sz="1700" dirty="0"/>
              <a:t> </a:t>
            </a:r>
          </a:p>
          <a:p>
            <a:pPr eaLnBrk="1" hangingPunct="1"/>
            <a:r>
              <a:rPr lang="cs-CZ" altLang="cs-CZ" sz="1700" dirty="0"/>
              <a:t>Někdo toto zařízení nesprávně nazývá jako SSD disk</a:t>
            </a:r>
          </a:p>
          <a:p>
            <a:pPr eaLnBrk="1" hangingPunct="1"/>
            <a:r>
              <a:rPr lang="cs-CZ" altLang="cs-CZ" sz="1700" dirty="0"/>
              <a:t>Nejde ale vůbec o disk, je to vysokokapacitní a vysokorychlostní úložiště tvořené pamětí </a:t>
            </a:r>
            <a:r>
              <a:rPr lang="cs-CZ" altLang="cs-CZ" sz="1700" dirty="0" err="1"/>
              <a:t>Flash</a:t>
            </a:r>
            <a:r>
              <a:rPr lang="cs-CZ" altLang="cs-CZ" sz="1700" dirty="0"/>
              <a:t> (obvykle FLASH NAND MLC)</a:t>
            </a:r>
          </a:p>
          <a:p>
            <a:pPr eaLnBrk="1" hangingPunct="1"/>
            <a:r>
              <a:rPr lang="cs-CZ" altLang="cs-CZ" sz="1700" dirty="0"/>
              <a:t>Navenek se pouze „tváří“ jako pevný disk, ale jde o zcela jinou technologii</a:t>
            </a:r>
          </a:p>
          <a:p>
            <a:pPr eaLnBrk="1" hangingPunct="1"/>
            <a:r>
              <a:rPr lang="cs-CZ" altLang="cs-CZ" sz="1700" dirty="0"/>
              <a:t>S SSD počítač komunikuje stejně jako s pevným diskem (ATA, SATA, případně další modernější rozhraní) – tedy čte a zapisuje soubory, používá souborový systém</a:t>
            </a:r>
          </a:p>
          <a:p>
            <a:pPr eaLnBrk="1" hangingPunct="1"/>
            <a:r>
              <a:rPr lang="cs-CZ" altLang="cs-CZ" sz="1700" dirty="0"/>
              <a:t>Oproti klasickým pevným diskům má řadu výhod, ale také několik nevýhod </a:t>
            </a:r>
          </a:p>
          <a:p>
            <a:pPr eaLnBrk="1" hangingPunct="1">
              <a:lnSpc>
                <a:spcPct val="80000"/>
              </a:lnSpc>
            </a:pPr>
            <a:endParaRPr lang="cs-CZ" altLang="cs-CZ" sz="1700" dirty="0"/>
          </a:p>
          <a:p>
            <a:pPr eaLnBrk="1" hangingPunct="1">
              <a:lnSpc>
                <a:spcPct val="80000"/>
              </a:lnSpc>
            </a:pPr>
            <a:endParaRPr lang="cs-CZ" altLang="cs-CZ" sz="17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CC15024-1210-4810-962C-3C202259242D}"/>
              </a:ext>
            </a:extLst>
          </p:cNvPr>
          <p:cNvSpPr>
            <a:spLocks noGrp="1"/>
          </p:cNvSpPr>
          <p:nvPr>
            <p:ph type="title"/>
          </p:nvPr>
        </p:nvSpPr>
        <p:spPr/>
        <p:txBody>
          <a:bodyPr/>
          <a:lstStyle/>
          <a:p>
            <a:r>
              <a:rPr lang="cs-CZ" dirty="0"/>
              <a:t>SSD</a:t>
            </a:r>
          </a:p>
        </p:txBody>
      </p:sp>
      <p:sp>
        <p:nvSpPr>
          <p:cNvPr id="3" name="Zástupný obsah 2">
            <a:extLst>
              <a:ext uri="{FF2B5EF4-FFF2-40B4-BE49-F238E27FC236}">
                <a16:creationId xmlns:a16="http://schemas.microsoft.com/office/drawing/2014/main" id="{974E9486-6396-4328-96C3-5197B96EA22D}"/>
              </a:ext>
            </a:extLst>
          </p:cNvPr>
          <p:cNvSpPr>
            <a:spLocks noGrp="1"/>
          </p:cNvSpPr>
          <p:nvPr>
            <p:ph idx="1"/>
          </p:nvPr>
        </p:nvSpPr>
        <p:spPr/>
        <p:txBody>
          <a:bodyPr/>
          <a:lstStyle/>
          <a:p>
            <a:pPr eaLnBrk="1" hangingPunct="1"/>
            <a:r>
              <a:rPr lang="cs-CZ" altLang="cs-CZ" sz="1600" b="1" dirty="0"/>
              <a:t>Hlavní výhody</a:t>
            </a:r>
          </a:p>
          <a:p>
            <a:pPr eaLnBrk="1" hangingPunct="1"/>
            <a:r>
              <a:rPr lang="cs-CZ" altLang="cs-CZ" sz="1600" dirty="0"/>
              <a:t>Narozdíl od magnetických pevných disků neobsahuje pohyblivé mechanické části a má mnohem nižší spotřebu elektrické energie</a:t>
            </a:r>
          </a:p>
          <a:p>
            <a:pPr eaLnBrk="1" hangingPunct="1"/>
            <a:r>
              <a:rPr lang="cs-CZ" altLang="cs-CZ" sz="1600" dirty="0"/>
              <a:t>Spotřeba elektrické energie dále velmi významně klesá, když s SSD diskem právě nepracuji, narozdíl od pevného disku, který se stále točí a spotřebovává téměř stejné množství energie při čtení/zápisu jako při nicnedělání</a:t>
            </a:r>
          </a:p>
          <a:p>
            <a:pPr eaLnBrk="1" hangingPunct="1"/>
            <a:r>
              <a:rPr lang="cs-CZ" altLang="cs-CZ" sz="1600" dirty="0"/>
              <a:t>Je odolný vůči nárazům, otřesům, vibracím</a:t>
            </a:r>
          </a:p>
          <a:p>
            <a:pPr eaLnBrk="1" hangingPunct="1"/>
            <a:r>
              <a:rPr lang="cs-CZ" altLang="cs-CZ" sz="1600" dirty="0"/>
              <a:t>Je zcela tichý, nevydává hluk </a:t>
            </a:r>
          </a:p>
          <a:p>
            <a:pPr eaLnBrk="1" hangingPunct="1"/>
            <a:r>
              <a:rPr lang="cs-CZ" altLang="cs-CZ" sz="1600" dirty="0"/>
              <a:t>Mnohem nižší hmotnost než pevný disk</a:t>
            </a:r>
          </a:p>
          <a:p>
            <a:pPr eaLnBrk="1" hangingPunct="1"/>
            <a:r>
              <a:rPr lang="cs-CZ" altLang="cs-CZ" sz="1600" dirty="0"/>
              <a:t>Velmi nízká vybavovací doba – není potřeba čekat na nastavení hlaviček na příslušný cylindr (to trvalo řádově milisekundy) a data jsou k dispozici téměř okamžitě</a:t>
            </a:r>
          </a:p>
          <a:p>
            <a:pPr eaLnBrk="1" hangingPunct="1"/>
            <a:r>
              <a:rPr lang="cs-CZ" altLang="cs-CZ" sz="1600" dirty="0"/>
              <a:t>Velmi vysoká rychlost čtení a zápisu</a:t>
            </a:r>
          </a:p>
          <a:p>
            <a:pPr eaLnBrk="1" hangingPunct="1"/>
            <a:r>
              <a:rPr lang="cs-CZ" altLang="cs-CZ" sz="1600" dirty="0"/>
              <a:t>Rychlost čtení různých modelů se velmi liší, ale bývá vždy vyšší než u nejrychlejších pevných disků (často i více než 1 GB/s)</a:t>
            </a:r>
          </a:p>
          <a:p>
            <a:pPr eaLnBrk="1" hangingPunct="1"/>
            <a:r>
              <a:rPr lang="cs-CZ" altLang="cs-CZ" sz="1600" dirty="0"/>
              <a:t>Rychlost zápisu bývá obvykle pomalejší, při zápisu také značně vzroste spotřeba el. Energie oproti spotřebě při čtení</a:t>
            </a:r>
          </a:p>
          <a:p>
            <a:pPr eaLnBrk="1" hangingPunct="1"/>
            <a:r>
              <a:rPr lang="cs-CZ" altLang="cs-CZ" sz="1600" dirty="0"/>
              <a:t>předpokládá se, že SSD postupně nahradí pevné disky</a:t>
            </a:r>
          </a:p>
          <a:p>
            <a:endParaRPr lang="cs-CZ" sz="1600" dirty="0"/>
          </a:p>
        </p:txBody>
      </p:sp>
    </p:spTree>
    <p:extLst>
      <p:ext uri="{BB962C8B-B14F-4D97-AF65-F5344CB8AC3E}">
        <p14:creationId xmlns:p14="http://schemas.microsoft.com/office/powerpoint/2010/main" val="6837322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cs-CZ" altLang="cs-CZ"/>
              <a:t>SSD</a:t>
            </a:r>
          </a:p>
        </p:txBody>
      </p:sp>
      <p:sp>
        <p:nvSpPr>
          <p:cNvPr id="104451" name="Rectangle 3"/>
          <p:cNvSpPr>
            <a:spLocks noGrp="1" noChangeArrowheads="1"/>
          </p:cNvSpPr>
          <p:nvPr>
            <p:ph type="body" idx="1"/>
          </p:nvPr>
        </p:nvSpPr>
        <p:spPr/>
        <p:txBody>
          <a:bodyPr/>
          <a:lstStyle/>
          <a:p>
            <a:pPr marL="0" indent="0" eaLnBrk="1" hangingPunct="1">
              <a:buNone/>
            </a:pPr>
            <a:r>
              <a:rPr lang="cs-CZ" altLang="cs-CZ" sz="1600" dirty="0"/>
              <a:t>Další výhody</a:t>
            </a:r>
          </a:p>
          <a:p>
            <a:pPr eaLnBrk="1" hangingPunct="1"/>
            <a:r>
              <a:rPr lang="cs-CZ" altLang="cs-CZ" sz="1600" dirty="0"/>
              <a:t>Odpadá nutnost defragmentace – je zcela jedno, jak je soubor fragmentovaný. Rychlost jeho čtení souboru bude vždy stejná. </a:t>
            </a:r>
          </a:p>
          <a:p>
            <a:pPr eaLnBrk="1" hangingPunct="1"/>
            <a:r>
              <a:rPr lang="cs-CZ" altLang="cs-CZ" sz="1600" dirty="0"/>
              <a:t>Defragmentace je dokonce nežádoucí – zbytečně při ní dochází k přemísťování souborů a tedy k zápisům již existujících dat na nové místo, což vede k opotřebení paměťových buněk</a:t>
            </a:r>
          </a:p>
          <a:p>
            <a:pPr eaLnBrk="1" hangingPunct="1"/>
            <a:r>
              <a:rPr lang="cs-CZ" altLang="cs-CZ" sz="1600" dirty="0"/>
              <a:t>Rychlost čtení je konstantní (nezáleží na poloze souboru na rozdíl od ZBR HDD)</a:t>
            </a:r>
          </a:p>
          <a:p>
            <a:pPr eaLnBrk="1" hangingPunct="1"/>
            <a:r>
              <a:rPr lang="cs-CZ" altLang="cs-CZ" sz="1600" dirty="0"/>
              <a:t>Disk je k dispozici okamžitě, není potřeba čekat po startu počítače na jeho roztočení a ustálení otáček jako u HDD</a:t>
            </a:r>
          </a:p>
          <a:p>
            <a:pPr eaLnBrk="1" hangingPunct="1"/>
            <a:r>
              <a:rPr lang="cs-CZ" altLang="cs-CZ" sz="1600" dirty="0"/>
              <a:t>Start operačního systému z SSD disku je velmi rychlý – načítá se velké množství souborů z různých míst, které jsou na rozdíl od HDD okamžitě k dispozici.</a:t>
            </a:r>
          </a:p>
          <a:p>
            <a:pPr lvl="1" eaLnBrk="1" hangingPunct="1">
              <a:buFont typeface="Wingdings" pitchFamily="2" charset="2"/>
              <a:buNone/>
            </a:pPr>
            <a:endParaRPr lang="cs-CZ" altLang="cs-CZ" sz="22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Nadpis 1"/>
          <p:cNvSpPr>
            <a:spLocks noGrp="1" noChangeArrowheads="1"/>
          </p:cNvSpPr>
          <p:nvPr>
            <p:ph type="title"/>
          </p:nvPr>
        </p:nvSpPr>
        <p:spPr/>
        <p:txBody>
          <a:bodyPr/>
          <a:lstStyle/>
          <a:p>
            <a:r>
              <a:rPr lang="cs-CZ" altLang="cs-CZ"/>
              <a:t>SSD – Typické využití</a:t>
            </a:r>
          </a:p>
        </p:txBody>
      </p:sp>
      <p:sp>
        <p:nvSpPr>
          <p:cNvPr id="105475" name="Zástupný symbol pro obsah 2"/>
          <p:cNvSpPr>
            <a:spLocks noGrp="1" noChangeArrowheads="1"/>
          </p:cNvSpPr>
          <p:nvPr>
            <p:ph idx="1"/>
          </p:nvPr>
        </p:nvSpPr>
        <p:spPr/>
        <p:txBody>
          <a:bodyPr/>
          <a:lstStyle/>
          <a:p>
            <a:r>
              <a:rPr lang="cs-CZ" altLang="cs-CZ" sz="2000" dirty="0"/>
              <a:t>SSD jsou předurčeny pro použití v noteboocích, tabletech a dalších přenosných zařízeních, protože mají nízkou spotřebu a hmotnost a jsou odolné vůči otřesům a nárazům</a:t>
            </a:r>
          </a:p>
          <a:p>
            <a:r>
              <a:rPr lang="cs-CZ" altLang="cs-CZ" sz="2000" dirty="0"/>
              <a:t>V desktop počítačích je výhodná kombinace SSD+HDD, kde na SSD bude nainstalovaný operační systém a programy. Start OS a spouštění aplikací bude výrazně rychlejší než z pevného disku. Objemnější data a data, které se často mění, se pak ukládají na pevný disk.</a:t>
            </a:r>
          </a:p>
          <a:p>
            <a:r>
              <a:rPr lang="cs-CZ" altLang="cs-CZ" sz="2000" dirty="0"/>
              <a:t>SSD je nevhodné používat pro různé databázové a souborové servery nebo jako úložiště, na kterém dochází k velmi časté obměně dat (mazání souboru, vytváření nových souborů, změny stávajících dat) kvůli jeho omezené životnosti dané počtem přepisů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Nadpis 1"/>
          <p:cNvSpPr>
            <a:spLocks noGrp="1" noChangeArrowheads="1"/>
          </p:cNvSpPr>
          <p:nvPr>
            <p:ph type="title"/>
          </p:nvPr>
        </p:nvSpPr>
        <p:spPr/>
        <p:txBody>
          <a:bodyPr/>
          <a:lstStyle/>
          <a:p>
            <a:r>
              <a:rPr lang="cs-CZ" altLang="cs-CZ"/>
              <a:t>SSD životnost</a:t>
            </a:r>
          </a:p>
        </p:txBody>
      </p:sp>
      <p:sp>
        <p:nvSpPr>
          <p:cNvPr id="106499" name="Zástupný symbol pro obsah 2"/>
          <p:cNvSpPr>
            <a:spLocks noGrp="1" noChangeArrowheads="1"/>
          </p:cNvSpPr>
          <p:nvPr>
            <p:ph idx="1"/>
          </p:nvPr>
        </p:nvSpPr>
        <p:spPr/>
        <p:txBody>
          <a:bodyPr/>
          <a:lstStyle/>
          <a:p>
            <a:r>
              <a:rPr lang="cs-CZ" altLang="cs-CZ" sz="2000"/>
              <a:t>SSD mají velmi dobrou odolnost vůči otřesům, nárazu, změně teplot a provozních podmínek</a:t>
            </a:r>
          </a:p>
          <a:p>
            <a:r>
              <a:rPr lang="cs-CZ" altLang="cs-CZ" sz="2000"/>
              <a:t>SSD  mají velmi vysokou životnost vyjádřenou střední dobou mezi poruchami MTBF – obvykle přes 2 000 000 hodin (tj. asi 228 let)</a:t>
            </a:r>
          </a:p>
          <a:p>
            <a:r>
              <a:rPr lang="cs-CZ" altLang="cs-CZ" sz="2000"/>
              <a:t>MTBF (Mean time between failures) střední doba mezi poruchami </a:t>
            </a:r>
          </a:p>
          <a:p>
            <a:r>
              <a:rPr lang="cs-CZ" altLang="cs-CZ" sz="2000"/>
              <a:t>MTBF (Mean time between failures) je ukazatel kvality, který vyjadřuje statistickou spolehlivost komponenty nebo systému. Je to teoretická veličina založená na statistice a laboratorních testech.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Nadpis 1"/>
          <p:cNvSpPr>
            <a:spLocks noGrp="1" noChangeArrowheads="1"/>
          </p:cNvSpPr>
          <p:nvPr>
            <p:ph type="title"/>
          </p:nvPr>
        </p:nvSpPr>
        <p:spPr/>
        <p:txBody>
          <a:bodyPr/>
          <a:lstStyle/>
          <a:p>
            <a:r>
              <a:rPr lang="cs-CZ" altLang="cs-CZ"/>
              <a:t>SSD životnost</a:t>
            </a:r>
          </a:p>
        </p:txBody>
      </p:sp>
      <p:sp>
        <p:nvSpPr>
          <p:cNvPr id="107523" name="Zástupný symbol pro obsah 2"/>
          <p:cNvSpPr>
            <a:spLocks noGrp="1" noChangeArrowheads="1"/>
          </p:cNvSpPr>
          <p:nvPr>
            <p:ph idx="1"/>
          </p:nvPr>
        </p:nvSpPr>
        <p:spPr>
          <a:xfrm>
            <a:off x="457200" y="1719262"/>
            <a:ext cx="8229600" cy="4806081"/>
          </a:xfrm>
        </p:spPr>
        <p:txBody>
          <a:bodyPr/>
          <a:lstStyle/>
          <a:p>
            <a:r>
              <a:rPr lang="cs-CZ" altLang="cs-CZ" sz="2000" dirty="0"/>
              <a:t>Zásadním problémem je životnost omezená počtem přepisů každé paměťové buňky</a:t>
            </a:r>
          </a:p>
          <a:p>
            <a:r>
              <a:rPr lang="cs-CZ" altLang="cs-CZ" sz="2000" dirty="0"/>
              <a:t>Tato životnost bohužel stále klesá, takže výrobci už ji raději přímo ani neuvádějí</a:t>
            </a:r>
          </a:p>
          <a:p>
            <a:r>
              <a:rPr lang="cs-CZ" altLang="cs-CZ" sz="2000" dirty="0"/>
              <a:t>Dříve měli </a:t>
            </a:r>
            <a:r>
              <a:rPr lang="cs-CZ" altLang="cs-CZ" sz="2000" dirty="0" err="1"/>
              <a:t>Flash</a:t>
            </a:r>
            <a:r>
              <a:rPr lang="cs-CZ" altLang="cs-CZ" sz="2000" dirty="0"/>
              <a:t> paměti životnost udávanou ve statisících přepisů, později v desetitisících, následně pouze tisících a dnes se jedná již jen o stovky možných přepisů</a:t>
            </a:r>
          </a:p>
          <a:p>
            <a:r>
              <a:rPr lang="cs-CZ" altLang="cs-CZ" sz="2000" dirty="0"/>
              <a:t>Výrobci se zaměřili především na snižování ceny </a:t>
            </a:r>
            <a:r>
              <a:rPr lang="cs-CZ" altLang="cs-CZ" sz="2000" dirty="0" err="1"/>
              <a:t>Flash</a:t>
            </a:r>
            <a:r>
              <a:rPr lang="cs-CZ" altLang="cs-CZ" sz="2000" dirty="0"/>
              <a:t> pamětí, která velmi rychle klesá (asi 10000x za uplynulých dvacet let), ale bohužel se velmi významně snížila jejich životnost</a:t>
            </a:r>
          </a:p>
          <a:p>
            <a:r>
              <a:rPr lang="cs-CZ" altLang="cs-CZ" sz="2000" dirty="0"/>
              <a:t>U moderních SSD najdeme životnost udávanou v TBW</a:t>
            </a:r>
          </a:p>
          <a:p>
            <a:r>
              <a:rPr lang="cs-CZ" altLang="cs-CZ" sz="2000" dirty="0"/>
              <a:t>TBW – </a:t>
            </a:r>
            <a:r>
              <a:rPr lang="cs-CZ" altLang="cs-CZ" sz="2000" dirty="0" err="1"/>
              <a:t>Total</a:t>
            </a:r>
            <a:r>
              <a:rPr lang="cs-CZ" altLang="cs-CZ" sz="2000" dirty="0"/>
              <a:t> </a:t>
            </a:r>
            <a:r>
              <a:rPr lang="cs-CZ" altLang="cs-CZ" sz="2000" dirty="0" err="1"/>
              <a:t>Bytes</a:t>
            </a:r>
            <a:r>
              <a:rPr lang="cs-CZ" altLang="cs-CZ" sz="2000" dirty="0"/>
              <a:t> </a:t>
            </a:r>
            <a:r>
              <a:rPr lang="cs-CZ" altLang="cs-CZ" sz="2000" dirty="0" err="1"/>
              <a:t>written</a:t>
            </a:r>
            <a:r>
              <a:rPr lang="cs-CZ" altLang="cs-CZ" sz="2000" dirty="0"/>
              <a:t> (celkové množství zapsatelných dat)</a:t>
            </a:r>
          </a:p>
          <a:p>
            <a:r>
              <a:rPr lang="cs-CZ" altLang="cs-CZ" sz="2000" dirty="0"/>
              <a:t>Na SSD s životností 200 TBW lze teoreticky zapsat 200 TB dat při opakovaném mazání a opětovném zápisu celého obsahu disku</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Nadpis 1"/>
          <p:cNvSpPr>
            <a:spLocks noGrp="1" noChangeArrowheads="1"/>
          </p:cNvSpPr>
          <p:nvPr>
            <p:ph type="title"/>
          </p:nvPr>
        </p:nvSpPr>
        <p:spPr/>
        <p:txBody>
          <a:bodyPr/>
          <a:lstStyle/>
          <a:p>
            <a:r>
              <a:rPr lang="cs-CZ" altLang="cs-CZ"/>
              <a:t>SSD životnost</a:t>
            </a:r>
          </a:p>
        </p:txBody>
      </p:sp>
      <p:sp>
        <p:nvSpPr>
          <p:cNvPr id="108547" name="Zástupný symbol pro obsah 2"/>
          <p:cNvSpPr>
            <a:spLocks noGrp="1" noChangeArrowheads="1"/>
          </p:cNvSpPr>
          <p:nvPr>
            <p:ph idx="1"/>
          </p:nvPr>
        </p:nvSpPr>
        <p:spPr/>
        <p:txBody>
          <a:bodyPr/>
          <a:lstStyle/>
          <a:p>
            <a:r>
              <a:rPr lang="cs-CZ" altLang="cs-CZ" sz="2000" dirty="0"/>
              <a:t>Příklad</a:t>
            </a:r>
          </a:p>
          <a:p>
            <a:pPr lvl="1"/>
            <a:r>
              <a:rPr lang="cs-CZ" altLang="cs-CZ" sz="2000" dirty="0"/>
              <a:t>SSD má kapacitu </a:t>
            </a:r>
            <a:r>
              <a:rPr lang="cs-CZ" altLang="cs-CZ" sz="2000" b="1" dirty="0"/>
              <a:t>500 GB </a:t>
            </a:r>
            <a:r>
              <a:rPr lang="cs-CZ" altLang="cs-CZ" sz="2000" dirty="0"/>
              <a:t>a udávanou životnost </a:t>
            </a:r>
            <a:r>
              <a:rPr lang="cs-CZ" altLang="cs-CZ" sz="2000" b="1" dirty="0"/>
              <a:t>200 TBW</a:t>
            </a:r>
            <a:r>
              <a:rPr lang="cs-CZ" altLang="cs-CZ" sz="2000" dirty="0"/>
              <a:t>. Kolikrát lze obsah celého SSD přepsat?</a:t>
            </a:r>
          </a:p>
          <a:p>
            <a:pPr marL="344487" lvl="1" indent="0">
              <a:buNone/>
            </a:pPr>
            <a:endParaRPr lang="cs-CZ" altLang="cs-CZ" sz="2000" dirty="0"/>
          </a:p>
          <a:p>
            <a:pPr lvl="1"/>
            <a:r>
              <a:rPr lang="cs-CZ" altLang="cs-CZ" sz="2000" dirty="0"/>
              <a:t>Kapacita 500 GB = 0,5 TB</a:t>
            </a:r>
          </a:p>
          <a:p>
            <a:pPr lvl="1"/>
            <a:r>
              <a:rPr lang="cs-CZ" altLang="cs-CZ" sz="2000" dirty="0"/>
              <a:t>Na disk lze celkem při opakovaném ukládání a mazaní dat zapsat 200 TB</a:t>
            </a:r>
          </a:p>
          <a:p>
            <a:pPr lvl="1"/>
            <a:r>
              <a:rPr lang="cs-CZ" altLang="cs-CZ" sz="2000" dirty="0"/>
              <a:t>Při kapacitě 0,5 TB dojde k zápisu 200 TB dat po 400 cyklech (400 x 0,5 TB = 200 TB)</a:t>
            </a:r>
          </a:p>
          <a:p>
            <a:pPr lvl="1"/>
            <a:r>
              <a:rPr lang="cs-CZ" altLang="cs-CZ" sz="2000" dirty="0"/>
              <a:t>Disk lze tedy přepsat celkem 400x</a:t>
            </a:r>
          </a:p>
          <a:p>
            <a:pPr lvl="1"/>
            <a:endParaRPr lang="cs-CZ" altLang="cs-CZ" sz="2000" dirty="0"/>
          </a:p>
          <a:p>
            <a:pPr lvl="1"/>
            <a:r>
              <a:rPr lang="cs-CZ" altLang="cs-CZ" sz="2000" dirty="0"/>
              <a:t>Každou paměťovou buňku lze ale ve skutečnosti přepsat více než 400x – viz další strany….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Nadpis 1"/>
          <p:cNvSpPr>
            <a:spLocks noGrp="1" noChangeArrowheads="1"/>
          </p:cNvSpPr>
          <p:nvPr>
            <p:ph type="title"/>
          </p:nvPr>
        </p:nvSpPr>
        <p:spPr/>
        <p:txBody>
          <a:bodyPr/>
          <a:lstStyle/>
          <a:p>
            <a:r>
              <a:rPr lang="cs-CZ" altLang="cs-CZ"/>
              <a:t>SSD životnost</a:t>
            </a:r>
          </a:p>
        </p:txBody>
      </p:sp>
      <p:sp>
        <p:nvSpPr>
          <p:cNvPr id="109571" name="Zástupný symbol pro obsah 2"/>
          <p:cNvSpPr>
            <a:spLocks noGrp="1" noChangeArrowheads="1"/>
          </p:cNvSpPr>
          <p:nvPr>
            <p:ph idx="1"/>
          </p:nvPr>
        </p:nvSpPr>
        <p:spPr/>
        <p:txBody>
          <a:bodyPr/>
          <a:lstStyle/>
          <a:p>
            <a:r>
              <a:rPr lang="cs-CZ" altLang="cs-CZ" sz="1800" dirty="0"/>
              <a:t>SSD řadiče kontrolují neporušenost dat po každém jejich zápisu. Jestliže kontrola neprojde, data jsou zapsána do jiné části paměti.</a:t>
            </a:r>
          </a:p>
          <a:p>
            <a:r>
              <a:rPr lang="cs-CZ" altLang="cs-CZ" sz="1800" dirty="0"/>
              <a:t>SSD řadič se snaží využívat k zápisu rovnoměrně všechny paměťové bloky. </a:t>
            </a:r>
          </a:p>
          <a:p>
            <a:r>
              <a:rPr lang="cs-CZ" altLang="cs-CZ" sz="1800" dirty="0"/>
              <a:t>Předpokládá se, že při domácím použití životnost SSD překoná dobu použitelnosti celého počítače</a:t>
            </a:r>
          </a:p>
          <a:p>
            <a:r>
              <a:rPr lang="cs-CZ" altLang="cs-CZ" sz="1800" dirty="0"/>
              <a:t>Pro každý blok je zaznamenáno, kolikrát již byl přepsán. Přednostně se zapisuje do míst, která mají dosud nejnižší počet přepisů</a:t>
            </a:r>
          </a:p>
          <a:p>
            <a:r>
              <a:rPr lang="cs-CZ" altLang="cs-CZ" sz="1800" dirty="0"/>
              <a:t>Problém může nastat, pokud je již na SSD jen velmi málo volného místa – Většinu kapacity SSD obsadí stálé neměnné soubory (např. instalace OS a programů) a v malém zbytku kapacity dochází při zápisech souborů k využívání stále stejných volných bloků. </a:t>
            </a:r>
          </a:p>
          <a:p>
            <a:r>
              <a:rPr lang="cs-CZ" altLang="cs-CZ" sz="1800" dirty="0"/>
              <a:t>Tento problém lze řešit průběžnou realokací (přemístěním) trvalých souborů na jiné místo, tak aby bloky, které byly zabrány, mohly být opakovaně využity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Nadpis 1"/>
          <p:cNvSpPr>
            <a:spLocks noGrp="1" noChangeArrowheads="1"/>
          </p:cNvSpPr>
          <p:nvPr>
            <p:ph type="title"/>
          </p:nvPr>
        </p:nvSpPr>
        <p:spPr/>
        <p:txBody>
          <a:bodyPr/>
          <a:lstStyle/>
          <a:p>
            <a:r>
              <a:rPr lang="cs-CZ" altLang="cs-CZ"/>
              <a:t>SSD živnotnost</a:t>
            </a:r>
          </a:p>
        </p:txBody>
      </p:sp>
      <p:sp>
        <p:nvSpPr>
          <p:cNvPr id="110595" name="Zástupný symbol pro obsah 2"/>
          <p:cNvSpPr>
            <a:spLocks noGrp="1" noChangeArrowheads="1"/>
          </p:cNvSpPr>
          <p:nvPr>
            <p:ph idx="1"/>
          </p:nvPr>
        </p:nvSpPr>
        <p:spPr/>
        <p:txBody>
          <a:bodyPr/>
          <a:lstStyle/>
          <a:p>
            <a:r>
              <a:rPr lang="cs-CZ" altLang="cs-CZ" sz="2000" dirty="0"/>
              <a:t>Bloky </a:t>
            </a:r>
            <a:r>
              <a:rPr lang="cs-CZ" altLang="cs-CZ" sz="2000" dirty="0" err="1"/>
              <a:t>flash</a:t>
            </a:r>
            <a:r>
              <a:rPr lang="cs-CZ" altLang="cs-CZ" sz="2000" dirty="0"/>
              <a:t> paměti s menším počtem zápisů jsou preferovány při dalších operacích zápisu (dynamický </a:t>
            </a:r>
            <a:r>
              <a:rPr lang="cs-CZ" altLang="cs-CZ" sz="2000" i="1" dirty="0" err="1"/>
              <a:t>Wear</a:t>
            </a:r>
            <a:r>
              <a:rPr lang="cs-CZ" altLang="cs-CZ" sz="2000" i="1" dirty="0"/>
              <a:t> </a:t>
            </a:r>
            <a:r>
              <a:rPr lang="cs-CZ" altLang="cs-CZ" sz="2000" i="1" dirty="0" err="1"/>
              <a:t>Levelling</a:t>
            </a:r>
            <a:r>
              <a:rPr lang="cs-CZ" altLang="cs-CZ" sz="2000" dirty="0"/>
              <a:t>, porovnávání probíhá při každém zápisu)</a:t>
            </a:r>
          </a:p>
          <a:p>
            <a:r>
              <a:rPr lang="cs-CZ" altLang="cs-CZ" sz="2000" dirty="0"/>
              <a:t>Bloky obsahující často aktualizovaná data (například log soubory) se čas od času přesunou na jiné místo na disku do dosud méně frekventovaných oblastí (statický </a:t>
            </a:r>
            <a:r>
              <a:rPr lang="cs-CZ" altLang="cs-CZ" sz="2000" i="1" dirty="0" err="1"/>
              <a:t>Wear</a:t>
            </a:r>
            <a:r>
              <a:rPr lang="cs-CZ" altLang="cs-CZ" sz="2000" i="1" dirty="0"/>
              <a:t> </a:t>
            </a:r>
            <a:r>
              <a:rPr lang="cs-CZ" altLang="cs-CZ" sz="2000" i="1" dirty="0" err="1"/>
              <a:t>Levelling</a:t>
            </a:r>
            <a:r>
              <a:rPr lang="cs-CZ" altLang="cs-CZ" sz="2000" dirty="0"/>
              <a:t>)</a:t>
            </a:r>
          </a:p>
          <a:p>
            <a:r>
              <a:rPr lang="cs-CZ" altLang="cs-CZ" sz="2000" dirty="0"/>
              <a:t>Životnost může zvýšit i operační systém, pokud umí dobře zacházet s SSD disky (například se nesnaží o defragmentaci)</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Nadpis 1"/>
          <p:cNvSpPr>
            <a:spLocks noGrp="1"/>
          </p:cNvSpPr>
          <p:nvPr>
            <p:ph type="title"/>
          </p:nvPr>
        </p:nvSpPr>
        <p:spPr/>
        <p:txBody>
          <a:bodyPr/>
          <a:lstStyle/>
          <a:p>
            <a:r>
              <a:rPr lang="cs-CZ"/>
              <a:t>SSD životnost</a:t>
            </a:r>
          </a:p>
        </p:txBody>
      </p:sp>
      <p:sp>
        <p:nvSpPr>
          <p:cNvPr id="111619" name="Zástupný symbol pro obsah 2"/>
          <p:cNvSpPr>
            <a:spLocks noGrp="1"/>
          </p:cNvSpPr>
          <p:nvPr>
            <p:ph idx="1"/>
          </p:nvPr>
        </p:nvSpPr>
        <p:spPr/>
        <p:txBody>
          <a:bodyPr/>
          <a:lstStyle/>
          <a:p>
            <a:r>
              <a:rPr lang="cs-CZ" sz="2000" dirty="0"/>
              <a:t>Stav SSD lze obvykle velmi dobře monitorovat pomocí S.M.A.R.T parametrů</a:t>
            </a:r>
          </a:p>
          <a:p>
            <a:r>
              <a:rPr lang="cs-CZ" sz="2000" dirty="0"/>
              <a:t>Sledovat lze například</a:t>
            </a:r>
          </a:p>
          <a:p>
            <a:pPr lvl="1"/>
            <a:r>
              <a:rPr lang="cs-CZ" sz="2000" dirty="0" err="1"/>
              <a:t>Total</a:t>
            </a:r>
            <a:r>
              <a:rPr lang="cs-CZ" sz="2000" dirty="0"/>
              <a:t> host </a:t>
            </a:r>
            <a:r>
              <a:rPr lang="cs-CZ" sz="2000" dirty="0" err="1"/>
              <a:t>writes</a:t>
            </a:r>
            <a:r>
              <a:rPr lang="cs-CZ" sz="2000" dirty="0"/>
              <a:t> – celkový počet zapsaný bajtů, které do SSD poslal počítač</a:t>
            </a:r>
          </a:p>
          <a:p>
            <a:pPr lvl="1"/>
            <a:r>
              <a:rPr lang="cs-CZ" sz="2000" dirty="0"/>
              <a:t>Max P/E </a:t>
            </a:r>
            <a:r>
              <a:rPr lang="cs-CZ" sz="2000" dirty="0" err="1"/>
              <a:t>cycles</a:t>
            </a:r>
            <a:r>
              <a:rPr lang="cs-CZ" sz="2000" dirty="0"/>
              <a:t> – Počet přepisů nejčastěji přepisovaného bloku paměti</a:t>
            </a:r>
          </a:p>
          <a:p>
            <a:pPr lvl="1"/>
            <a:r>
              <a:rPr lang="cs-CZ" sz="2000" dirty="0" err="1"/>
              <a:t>Average</a:t>
            </a:r>
            <a:r>
              <a:rPr lang="cs-CZ" sz="2000" dirty="0"/>
              <a:t> P/E </a:t>
            </a:r>
            <a:r>
              <a:rPr lang="cs-CZ" sz="2000" dirty="0" err="1"/>
              <a:t>cycles</a:t>
            </a:r>
            <a:r>
              <a:rPr lang="cs-CZ" sz="2000" dirty="0"/>
              <a:t> – Průměrný počet přepisů bloků paměti</a:t>
            </a:r>
          </a:p>
          <a:p>
            <a:pPr lvl="1"/>
            <a:r>
              <a:rPr lang="cs-CZ" sz="2000" dirty="0" err="1"/>
              <a:t>Bad</a:t>
            </a:r>
            <a:r>
              <a:rPr lang="cs-CZ" sz="2000" dirty="0"/>
              <a:t> </a:t>
            </a:r>
            <a:r>
              <a:rPr lang="cs-CZ" sz="2000" dirty="0" err="1"/>
              <a:t>Blocks</a:t>
            </a:r>
            <a:r>
              <a:rPr lang="cs-CZ" sz="2000" dirty="0"/>
              <a:t> – Počet vadných bloků (již od výroby nebývá nulový, ale během provozu by se neměl zvyšovat. Pokud se hodnota </a:t>
            </a:r>
            <a:r>
              <a:rPr lang="cs-CZ" sz="2000" dirty="0" err="1"/>
              <a:t>začně</a:t>
            </a:r>
            <a:r>
              <a:rPr lang="cs-CZ" sz="2000" dirty="0"/>
              <a:t> měnit, SSD  umírá)</a:t>
            </a:r>
          </a:p>
          <a:p>
            <a:pPr lvl="1"/>
            <a:r>
              <a:rPr lang="cs-CZ" sz="2000" dirty="0" err="1"/>
              <a:t>Total</a:t>
            </a:r>
            <a:r>
              <a:rPr lang="cs-CZ" sz="2000" dirty="0"/>
              <a:t> NAND </a:t>
            </a:r>
            <a:r>
              <a:rPr lang="cs-CZ" sz="2000" dirty="0" err="1"/>
              <a:t>writes</a:t>
            </a:r>
            <a:r>
              <a:rPr lang="cs-CZ" sz="2000" dirty="0"/>
              <a:t> – Skutečné celkové množství dat zapsaných do paměťových buněk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adpis 1"/>
          <p:cNvSpPr>
            <a:spLocks noGrp="1" noChangeArrowheads="1"/>
          </p:cNvSpPr>
          <p:nvPr>
            <p:ph type="title"/>
          </p:nvPr>
        </p:nvSpPr>
        <p:spPr/>
        <p:txBody>
          <a:bodyPr/>
          <a:lstStyle/>
          <a:p>
            <a:r>
              <a:rPr lang="cs-CZ" altLang="cs-CZ" dirty="0"/>
              <a:t>RLL kódování</a:t>
            </a:r>
          </a:p>
        </p:txBody>
      </p:sp>
      <p:sp>
        <p:nvSpPr>
          <p:cNvPr id="15363" name="Zástupný obsah 2"/>
          <p:cNvSpPr>
            <a:spLocks noGrp="1" noChangeArrowheads="1"/>
          </p:cNvSpPr>
          <p:nvPr>
            <p:ph idx="1"/>
          </p:nvPr>
        </p:nvSpPr>
        <p:spPr>
          <a:xfrm>
            <a:off x="457200" y="1700213"/>
            <a:ext cx="8229600" cy="2233612"/>
          </a:xfrm>
        </p:spPr>
        <p:txBody>
          <a:bodyPr/>
          <a:lstStyle/>
          <a:p>
            <a:r>
              <a:rPr lang="cs-CZ" altLang="cs-CZ" sz="2000" dirty="0"/>
              <a:t>Původní data: C2h, </a:t>
            </a:r>
            <a:r>
              <a:rPr lang="cs-CZ" altLang="cs-CZ" sz="2000" dirty="0" err="1"/>
              <a:t>BAh</a:t>
            </a:r>
            <a:endParaRPr lang="cs-CZ" altLang="cs-CZ" sz="2000" dirty="0"/>
          </a:p>
          <a:p>
            <a:r>
              <a:rPr lang="cs-CZ" altLang="cs-CZ" sz="2000" dirty="0"/>
              <a:t>To jsou bity: 11.000.010.10.11.10.10</a:t>
            </a:r>
          </a:p>
          <a:p>
            <a:r>
              <a:rPr lang="cs-CZ" altLang="cs-CZ" sz="2000" dirty="0"/>
              <a:t>Po RLL zakódování  1000.000100.100100.0100.1000.0100.0100</a:t>
            </a:r>
          </a:p>
          <a:p>
            <a:r>
              <a:rPr lang="cs-CZ" altLang="cs-CZ" sz="2000" dirty="0"/>
              <a:t>Mezi jedničkami je 6, 2, 2, 3, 2, 4, 3 a 2 nuly</a:t>
            </a:r>
          </a:p>
          <a:p>
            <a:r>
              <a:rPr lang="cs-CZ" altLang="cs-CZ" sz="2000" dirty="0"/>
              <a:t>Souvislé oblasti se stejnou magnetizací tedy budou mít délku 6, 2, 2, 3, 2, 4, 3 a 2 jednotky </a:t>
            </a:r>
          </a:p>
        </p:txBody>
      </p:sp>
      <p:graphicFrame>
        <p:nvGraphicFramePr>
          <p:cNvPr id="4" name="Tabulka 4"/>
          <p:cNvGraphicFramePr>
            <a:graphicFrameLocks noGrp="1"/>
          </p:cNvGraphicFramePr>
          <p:nvPr/>
        </p:nvGraphicFramePr>
        <p:xfrm>
          <a:off x="1403350" y="4581525"/>
          <a:ext cx="6481772" cy="369888"/>
        </p:xfrm>
        <a:graphic>
          <a:graphicData uri="http://schemas.openxmlformats.org/drawingml/2006/table">
            <a:tbl>
              <a:tblPr firstRow="1" bandRow="1">
                <a:tableStyleId>{5C22544A-7EE6-4342-B048-85BDC9FD1C3A}</a:tableStyleId>
              </a:tblPr>
              <a:tblGrid>
                <a:gridCol w="249299">
                  <a:extLst>
                    <a:ext uri="{9D8B030D-6E8A-4147-A177-3AD203B41FA5}">
                      <a16:colId xmlns:a16="http://schemas.microsoft.com/office/drawing/2014/main" val="20000"/>
                    </a:ext>
                  </a:extLst>
                </a:gridCol>
                <a:gridCol w="249299">
                  <a:extLst>
                    <a:ext uri="{9D8B030D-6E8A-4147-A177-3AD203B41FA5}">
                      <a16:colId xmlns:a16="http://schemas.microsoft.com/office/drawing/2014/main" val="20001"/>
                    </a:ext>
                  </a:extLst>
                </a:gridCol>
                <a:gridCol w="249299">
                  <a:extLst>
                    <a:ext uri="{9D8B030D-6E8A-4147-A177-3AD203B41FA5}">
                      <a16:colId xmlns:a16="http://schemas.microsoft.com/office/drawing/2014/main" val="20002"/>
                    </a:ext>
                  </a:extLst>
                </a:gridCol>
                <a:gridCol w="249299">
                  <a:extLst>
                    <a:ext uri="{9D8B030D-6E8A-4147-A177-3AD203B41FA5}">
                      <a16:colId xmlns:a16="http://schemas.microsoft.com/office/drawing/2014/main" val="20003"/>
                    </a:ext>
                  </a:extLst>
                </a:gridCol>
                <a:gridCol w="249299">
                  <a:extLst>
                    <a:ext uri="{9D8B030D-6E8A-4147-A177-3AD203B41FA5}">
                      <a16:colId xmlns:a16="http://schemas.microsoft.com/office/drawing/2014/main" val="20004"/>
                    </a:ext>
                  </a:extLst>
                </a:gridCol>
                <a:gridCol w="237684">
                  <a:extLst>
                    <a:ext uri="{9D8B030D-6E8A-4147-A177-3AD203B41FA5}">
                      <a16:colId xmlns:a16="http://schemas.microsoft.com/office/drawing/2014/main" val="20005"/>
                    </a:ext>
                  </a:extLst>
                </a:gridCol>
                <a:gridCol w="260912">
                  <a:extLst>
                    <a:ext uri="{9D8B030D-6E8A-4147-A177-3AD203B41FA5}">
                      <a16:colId xmlns:a16="http://schemas.microsoft.com/office/drawing/2014/main" val="20006"/>
                    </a:ext>
                  </a:extLst>
                </a:gridCol>
                <a:gridCol w="249299">
                  <a:extLst>
                    <a:ext uri="{9D8B030D-6E8A-4147-A177-3AD203B41FA5}">
                      <a16:colId xmlns:a16="http://schemas.microsoft.com/office/drawing/2014/main" val="20007"/>
                    </a:ext>
                  </a:extLst>
                </a:gridCol>
                <a:gridCol w="249299">
                  <a:extLst>
                    <a:ext uri="{9D8B030D-6E8A-4147-A177-3AD203B41FA5}">
                      <a16:colId xmlns:a16="http://schemas.microsoft.com/office/drawing/2014/main" val="20008"/>
                    </a:ext>
                  </a:extLst>
                </a:gridCol>
                <a:gridCol w="249299">
                  <a:extLst>
                    <a:ext uri="{9D8B030D-6E8A-4147-A177-3AD203B41FA5}">
                      <a16:colId xmlns:a16="http://schemas.microsoft.com/office/drawing/2014/main" val="20009"/>
                    </a:ext>
                  </a:extLst>
                </a:gridCol>
                <a:gridCol w="249299">
                  <a:extLst>
                    <a:ext uri="{9D8B030D-6E8A-4147-A177-3AD203B41FA5}">
                      <a16:colId xmlns:a16="http://schemas.microsoft.com/office/drawing/2014/main" val="20010"/>
                    </a:ext>
                  </a:extLst>
                </a:gridCol>
                <a:gridCol w="249299">
                  <a:extLst>
                    <a:ext uri="{9D8B030D-6E8A-4147-A177-3AD203B41FA5}">
                      <a16:colId xmlns:a16="http://schemas.microsoft.com/office/drawing/2014/main" val="20011"/>
                    </a:ext>
                  </a:extLst>
                </a:gridCol>
                <a:gridCol w="249299">
                  <a:extLst>
                    <a:ext uri="{9D8B030D-6E8A-4147-A177-3AD203B41FA5}">
                      <a16:colId xmlns:a16="http://schemas.microsoft.com/office/drawing/2014/main" val="20012"/>
                    </a:ext>
                  </a:extLst>
                </a:gridCol>
                <a:gridCol w="249299">
                  <a:extLst>
                    <a:ext uri="{9D8B030D-6E8A-4147-A177-3AD203B41FA5}">
                      <a16:colId xmlns:a16="http://schemas.microsoft.com/office/drawing/2014/main" val="20013"/>
                    </a:ext>
                  </a:extLst>
                </a:gridCol>
                <a:gridCol w="249299">
                  <a:extLst>
                    <a:ext uri="{9D8B030D-6E8A-4147-A177-3AD203B41FA5}">
                      <a16:colId xmlns:a16="http://schemas.microsoft.com/office/drawing/2014/main" val="20014"/>
                    </a:ext>
                  </a:extLst>
                </a:gridCol>
                <a:gridCol w="249299">
                  <a:extLst>
                    <a:ext uri="{9D8B030D-6E8A-4147-A177-3AD203B41FA5}">
                      <a16:colId xmlns:a16="http://schemas.microsoft.com/office/drawing/2014/main" val="20015"/>
                    </a:ext>
                  </a:extLst>
                </a:gridCol>
                <a:gridCol w="249299">
                  <a:extLst>
                    <a:ext uri="{9D8B030D-6E8A-4147-A177-3AD203B41FA5}">
                      <a16:colId xmlns:a16="http://schemas.microsoft.com/office/drawing/2014/main" val="20016"/>
                    </a:ext>
                  </a:extLst>
                </a:gridCol>
                <a:gridCol w="249299">
                  <a:extLst>
                    <a:ext uri="{9D8B030D-6E8A-4147-A177-3AD203B41FA5}">
                      <a16:colId xmlns:a16="http://schemas.microsoft.com/office/drawing/2014/main" val="20017"/>
                    </a:ext>
                  </a:extLst>
                </a:gridCol>
                <a:gridCol w="249299">
                  <a:extLst>
                    <a:ext uri="{9D8B030D-6E8A-4147-A177-3AD203B41FA5}">
                      <a16:colId xmlns:a16="http://schemas.microsoft.com/office/drawing/2014/main" val="20018"/>
                    </a:ext>
                  </a:extLst>
                </a:gridCol>
                <a:gridCol w="249299">
                  <a:extLst>
                    <a:ext uri="{9D8B030D-6E8A-4147-A177-3AD203B41FA5}">
                      <a16:colId xmlns:a16="http://schemas.microsoft.com/office/drawing/2014/main" val="20019"/>
                    </a:ext>
                  </a:extLst>
                </a:gridCol>
                <a:gridCol w="249299">
                  <a:extLst>
                    <a:ext uri="{9D8B030D-6E8A-4147-A177-3AD203B41FA5}">
                      <a16:colId xmlns:a16="http://schemas.microsoft.com/office/drawing/2014/main" val="20020"/>
                    </a:ext>
                  </a:extLst>
                </a:gridCol>
                <a:gridCol w="249299">
                  <a:extLst>
                    <a:ext uri="{9D8B030D-6E8A-4147-A177-3AD203B41FA5}">
                      <a16:colId xmlns:a16="http://schemas.microsoft.com/office/drawing/2014/main" val="20021"/>
                    </a:ext>
                  </a:extLst>
                </a:gridCol>
                <a:gridCol w="249299">
                  <a:extLst>
                    <a:ext uri="{9D8B030D-6E8A-4147-A177-3AD203B41FA5}">
                      <a16:colId xmlns:a16="http://schemas.microsoft.com/office/drawing/2014/main" val="20022"/>
                    </a:ext>
                  </a:extLst>
                </a:gridCol>
                <a:gridCol w="249299">
                  <a:extLst>
                    <a:ext uri="{9D8B030D-6E8A-4147-A177-3AD203B41FA5}">
                      <a16:colId xmlns:a16="http://schemas.microsoft.com/office/drawing/2014/main" val="20023"/>
                    </a:ext>
                  </a:extLst>
                </a:gridCol>
                <a:gridCol w="249299">
                  <a:extLst>
                    <a:ext uri="{9D8B030D-6E8A-4147-A177-3AD203B41FA5}">
                      <a16:colId xmlns:a16="http://schemas.microsoft.com/office/drawing/2014/main" val="20024"/>
                    </a:ext>
                  </a:extLst>
                </a:gridCol>
                <a:gridCol w="249299">
                  <a:extLst>
                    <a:ext uri="{9D8B030D-6E8A-4147-A177-3AD203B41FA5}">
                      <a16:colId xmlns:a16="http://schemas.microsoft.com/office/drawing/2014/main" val="20025"/>
                    </a:ext>
                  </a:extLst>
                </a:gridCol>
              </a:tblGrid>
              <a:tr h="369888">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extLst>
                  <a:ext uri="{0D108BD9-81ED-4DB2-BD59-A6C34878D82A}">
                    <a16:rowId xmlns:a16="http://schemas.microsoft.com/office/drawing/2014/main" val="10000"/>
                  </a:ext>
                </a:extLst>
              </a:tr>
            </a:tbl>
          </a:graphicData>
        </a:graphic>
      </p:graphicFrame>
      <p:sp>
        <p:nvSpPr>
          <p:cNvPr id="15420" name="TextovéPole 5"/>
          <p:cNvSpPr txBox="1">
            <a:spLocks noChangeArrowheads="1"/>
          </p:cNvSpPr>
          <p:nvPr/>
        </p:nvSpPr>
        <p:spPr bwMode="auto">
          <a:xfrm>
            <a:off x="3492500" y="4149725"/>
            <a:ext cx="2374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Záznamová vrstva</a:t>
            </a:r>
          </a:p>
        </p:txBody>
      </p:sp>
      <p:sp>
        <p:nvSpPr>
          <p:cNvPr id="7" name="Pravá složená závorka 6"/>
          <p:cNvSpPr/>
          <p:nvPr/>
        </p:nvSpPr>
        <p:spPr>
          <a:xfrm rot="5340000">
            <a:off x="1937544" y="4539456"/>
            <a:ext cx="371475" cy="143351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cs-CZ"/>
          </a:p>
        </p:txBody>
      </p:sp>
      <p:sp>
        <p:nvSpPr>
          <p:cNvPr id="15422" name="TextovéPole 7"/>
          <p:cNvSpPr txBox="1">
            <a:spLocks noChangeArrowheads="1"/>
          </p:cNvSpPr>
          <p:nvPr/>
        </p:nvSpPr>
        <p:spPr bwMode="auto">
          <a:xfrm>
            <a:off x="1244600" y="5470525"/>
            <a:ext cx="223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sz="1200"/>
              <a:t>Souvisle zmagnetizovaná oblast (délka 6 jednotek)</a:t>
            </a:r>
          </a:p>
        </p:txBody>
      </p:sp>
      <p:sp>
        <p:nvSpPr>
          <p:cNvPr id="15423" name="TextovéPole 8"/>
          <p:cNvSpPr txBox="1">
            <a:spLocks noChangeArrowheads="1"/>
          </p:cNvSpPr>
          <p:nvPr/>
        </p:nvSpPr>
        <p:spPr bwMode="auto">
          <a:xfrm>
            <a:off x="4067175" y="5286375"/>
            <a:ext cx="16573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sz="1200"/>
              <a:t>Směr magnetizace</a:t>
            </a:r>
          </a:p>
        </p:txBody>
      </p:sp>
      <p:cxnSp>
        <p:nvCxnSpPr>
          <p:cNvPr id="11" name="Přímá spojnice se šipkou 10"/>
          <p:cNvCxnSpPr/>
          <p:nvPr/>
        </p:nvCxnSpPr>
        <p:spPr>
          <a:xfrm flipH="1" flipV="1">
            <a:off x="4572000" y="4951413"/>
            <a:ext cx="71438"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p:cNvCxnSpPr/>
          <p:nvPr/>
        </p:nvCxnSpPr>
        <p:spPr>
          <a:xfrm flipV="1">
            <a:off x="4679950" y="5003800"/>
            <a:ext cx="36513" cy="319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Přímá spojnice se šipkou 14"/>
          <p:cNvCxnSpPr>
            <a:cxnSpLocks/>
          </p:cNvCxnSpPr>
          <p:nvPr/>
        </p:nvCxnSpPr>
        <p:spPr>
          <a:xfrm>
            <a:off x="1547813" y="3771900"/>
            <a:ext cx="4032250" cy="746125"/>
          </a:xfrm>
          <a:prstGeom prst="straightConnector1">
            <a:avLst/>
          </a:prstGeom>
          <a:ln>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404664"/>
            <a:ext cx="8578313" cy="6120680"/>
          </a:xfrm>
        </p:spPr>
      </p:pic>
    </p:spTree>
    <p:extLst>
      <p:ext uri="{BB962C8B-B14F-4D97-AF65-F5344CB8AC3E}">
        <p14:creationId xmlns:p14="http://schemas.microsoft.com/office/powerpoint/2010/main" val="27271314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Nadpis 1"/>
          <p:cNvSpPr>
            <a:spLocks noGrp="1"/>
          </p:cNvSpPr>
          <p:nvPr>
            <p:ph type="title"/>
          </p:nvPr>
        </p:nvSpPr>
        <p:spPr/>
        <p:txBody>
          <a:bodyPr/>
          <a:lstStyle/>
          <a:p>
            <a:r>
              <a:rPr lang="cs-CZ"/>
              <a:t>Total NAND writes</a:t>
            </a:r>
            <a:br>
              <a:rPr lang="cs-CZ"/>
            </a:br>
            <a:r>
              <a:rPr lang="cs-CZ"/>
              <a:t>Write amplification factor</a:t>
            </a:r>
          </a:p>
        </p:txBody>
      </p:sp>
      <p:sp>
        <p:nvSpPr>
          <p:cNvPr id="112643" name="Zástupný symbol pro obsah 2"/>
          <p:cNvSpPr>
            <a:spLocks noGrp="1"/>
          </p:cNvSpPr>
          <p:nvPr>
            <p:ph idx="1"/>
          </p:nvPr>
        </p:nvSpPr>
        <p:spPr/>
        <p:txBody>
          <a:bodyPr/>
          <a:lstStyle/>
          <a:p>
            <a:r>
              <a:rPr lang="cs-CZ" sz="1800" dirty="0"/>
              <a:t>Data na SSD nemohou být </a:t>
            </a:r>
            <a:r>
              <a:rPr lang="cs-CZ" sz="1800" b="1" dirty="0"/>
              <a:t>přímo přepsána </a:t>
            </a:r>
            <a:r>
              <a:rPr lang="cs-CZ" sz="1800" dirty="0"/>
              <a:t>jako na běžném pevném disku</a:t>
            </a:r>
          </a:p>
          <a:p>
            <a:r>
              <a:rPr lang="cs-CZ" sz="1800" dirty="0"/>
              <a:t>V SSD musí být před každým zápisem vybraný blok NAND </a:t>
            </a:r>
            <a:r>
              <a:rPr lang="cs-CZ" sz="1800" dirty="0" err="1"/>
              <a:t>Flash</a:t>
            </a:r>
            <a:r>
              <a:rPr lang="cs-CZ" sz="1800" dirty="0"/>
              <a:t> paměti nejprve smazán</a:t>
            </a:r>
          </a:p>
          <a:p>
            <a:r>
              <a:rPr lang="cs-CZ" sz="1800" dirty="0"/>
              <a:t>Zápis dat na SSD je tedy složitější než v případě běžných HDD</a:t>
            </a:r>
          </a:p>
          <a:p>
            <a:r>
              <a:rPr lang="cs-CZ" sz="1800" dirty="0"/>
              <a:t>Díky funkci </a:t>
            </a:r>
            <a:r>
              <a:rPr lang="cs-CZ" sz="1800" b="1" dirty="0"/>
              <a:t>TRIM</a:t>
            </a:r>
            <a:r>
              <a:rPr lang="cs-CZ" sz="1800" dirty="0"/>
              <a:t> může operační systém oznámit, které bloky paměti obsahují „smazané soubory“ a SSD je skutečným smazáním připraví pro rychlý zápis.</a:t>
            </a:r>
          </a:p>
          <a:p>
            <a:r>
              <a:rPr lang="cs-CZ" sz="1800" dirty="0"/>
              <a:t>Tato příprava volného místa a úklid „neplatných dat“ se nazývá </a:t>
            </a:r>
            <a:r>
              <a:rPr lang="cs-CZ" sz="1800" b="1" dirty="0" err="1"/>
              <a:t>Garbage</a:t>
            </a:r>
            <a:r>
              <a:rPr lang="cs-CZ" sz="1800" b="1" dirty="0"/>
              <a:t> </a:t>
            </a:r>
            <a:r>
              <a:rPr lang="cs-CZ" sz="1800" b="1" dirty="0" err="1"/>
              <a:t>collection</a:t>
            </a:r>
            <a:r>
              <a:rPr lang="cs-CZ" sz="1800" dirty="0"/>
              <a:t> a probíhá uvnitř SSD automaticky ve chvílích, kdy nepřicházejí žádné požadavky na čtení ani zápis</a:t>
            </a:r>
          </a:p>
          <a:p>
            <a:r>
              <a:rPr lang="cs-CZ" sz="1800" dirty="0"/>
              <a:t>Volné místo je dále vhodné rovnoměrně rozmístit tak, aby bylo možné paralelně zapisovat na více různých míst v paměti a tím zrychlit zápis</a:t>
            </a:r>
          </a:p>
          <a:p>
            <a:r>
              <a:rPr lang="cs-CZ" sz="1800" dirty="0"/>
              <a:t>Dále je nutné opotřebovávat zápisem všechny bloky paměti rovnoměrně</a:t>
            </a:r>
          </a:p>
          <a:p>
            <a:r>
              <a:rPr lang="cs-CZ" sz="1800" dirty="0"/>
              <a:t>Uvnitř SSD tak na pozadí neustále probíhá přemísťování dříve zapsaných dat a uvolňování bloků po smazaných datech – tím dochází k dalším zápisům</a:t>
            </a:r>
            <a:br>
              <a:rPr lang="cs-CZ" sz="1800" dirty="0"/>
            </a:br>
            <a:endParaRPr lang="cs-CZ" sz="1800" dirty="0"/>
          </a:p>
          <a:p>
            <a:endParaRPr lang="cs-CZ"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Nadpis 1"/>
          <p:cNvSpPr>
            <a:spLocks noGrp="1"/>
          </p:cNvSpPr>
          <p:nvPr>
            <p:ph type="title"/>
          </p:nvPr>
        </p:nvSpPr>
        <p:spPr>
          <a:xfrm>
            <a:off x="323850" y="260350"/>
            <a:ext cx="7543800" cy="1295400"/>
          </a:xfrm>
        </p:spPr>
        <p:txBody>
          <a:bodyPr/>
          <a:lstStyle/>
          <a:p>
            <a:r>
              <a:rPr lang="cs-CZ"/>
              <a:t>Total NAND writes</a:t>
            </a:r>
            <a:br>
              <a:rPr lang="cs-CZ"/>
            </a:br>
            <a:r>
              <a:rPr lang="cs-CZ"/>
              <a:t>Write amplification factor</a:t>
            </a:r>
          </a:p>
        </p:txBody>
      </p:sp>
      <p:sp>
        <p:nvSpPr>
          <p:cNvPr id="113667" name="Zástupný symbol pro obsah 2"/>
          <p:cNvSpPr>
            <a:spLocks noGrp="1"/>
          </p:cNvSpPr>
          <p:nvPr>
            <p:ph idx="1"/>
          </p:nvPr>
        </p:nvSpPr>
        <p:spPr/>
        <p:txBody>
          <a:bodyPr/>
          <a:lstStyle/>
          <a:p>
            <a:r>
              <a:rPr lang="cs-CZ" sz="2000" b="1" dirty="0" err="1"/>
              <a:t>Total</a:t>
            </a:r>
            <a:r>
              <a:rPr lang="cs-CZ" sz="2000" b="1" dirty="0"/>
              <a:t> host </a:t>
            </a:r>
            <a:r>
              <a:rPr lang="cs-CZ" sz="2000" b="1" dirty="0" err="1"/>
              <a:t>writes</a:t>
            </a:r>
            <a:r>
              <a:rPr lang="cs-CZ" sz="2000" b="1" dirty="0"/>
              <a:t> </a:t>
            </a:r>
            <a:r>
              <a:rPr lang="cs-CZ" sz="2000" dirty="0"/>
              <a:t>– celkové množství dat, které do SSD požaduje zapsat počítač</a:t>
            </a:r>
          </a:p>
          <a:p>
            <a:r>
              <a:rPr lang="cs-CZ" sz="2000" b="1" dirty="0" err="1"/>
              <a:t>Total</a:t>
            </a:r>
            <a:r>
              <a:rPr lang="cs-CZ" sz="2000" b="1" dirty="0"/>
              <a:t> NAND </a:t>
            </a:r>
            <a:r>
              <a:rPr lang="cs-CZ" sz="2000" b="1" dirty="0" err="1"/>
              <a:t>writes</a:t>
            </a:r>
            <a:r>
              <a:rPr lang="cs-CZ" sz="2000" b="1" dirty="0"/>
              <a:t> </a:t>
            </a:r>
            <a:r>
              <a:rPr lang="cs-CZ" sz="2000" dirty="0"/>
              <a:t>– celkové skutečné množství dat zapsané do paměťových buněk. Tato hodnota může být několikrát vyšší než </a:t>
            </a:r>
            <a:r>
              <a:rPr lang="cs-CZ" sz="2000" dirty="0" err="1"/>
              <a:t>Total</a:t>
            </a:r>
            <a:r>
              <a:rPr lang="cs-CZ" sz="2000" dirty="0"/>
              <a:t> host </a:t>
            </a:r>
            <a:r>
              <a:rPr lang="cs-CZ" sz="2000" dirty="0" err="1"/>
              <a:t>writes</a:t>
            </a:r>
            <a:r>
              <a:rPr lang="cs-CZ" sz="2000" dirty="0"/>
              <a:t> kvůli přemísťování dat uvnitř paměti za účelem rovnoměrného opotřebení všech bloků a rozložení volného místa do více paralelně použitelných míst.</a:t>
            </a:r>
          </a:p>
          <a:p>
            <a:r>
              <a:rPr lang="cs-CZ" sz="2000" b="1" dirty="0"/>
              <a:t>WAF - </a:t>
            </a:r>
            <a:r>
              <a:rPr lang="cs-CZ" sz="2000" b="1" dirty="0" err="1"/>
              <a:t>Write</a:t>
            </a:r>
            <a:r>
              <a:rPr lang="cs-CZ" sz="2000" b="1" dirty="0"/>
              <a:t> </a:t>
            </a:r>
            <a:r>
              <a:rPr lang="cs-CZ" sz="2000" b="1" dirty="0" err="1"/>
              <a:t>amplification</a:t>
            </a:r>
            <a:r>
              <a:rPr lang="cs-CZ" sz="2000" b="1" dirty="0"/>
              <a:t> </a:t>
            </a:r>
            <a:r>
              <a:rPr lang="cs-CZ" sz="2000" b="1" dirty="0" err="1"/>
              <a:t>factor</a:t>
            </a:r>
            <a:r>
              <a:rPr lang="cs-CZ" sz="2000" b="1" dirty="0"/>
              <a:t> </a:t>
            </a:r>
            <a:r>
              <a:rPr lang="cs-CZ" sz="2000" dirty="0"/>
              <a:t>– Udává poměr mezi </a:t>
            </a:r>
            <a:r>
              <a:rPr lang="cs-CZ" sz="2000" dirty="0" err="1"/>
              <a:t>Total</a:t>
            </a:r>
            <a:r>
              <a:rPr lang="cs-CZ" sz="2000" dirty="0"/>
              <a:t> NAND </a:t>
            </a:r>
            <a:r>
              <a:rPr lang="cs-CZ" sz="2000" dirty="0" err="1"/>
              <a:t>writes</a:t>
            </a:r>
            <a:r>
              <a:rPr lang="cs-CZ" sz="2000" dirty="0"/>
              <a:t> a </a:t>
            </a:r>
            <a:r>
              <a:rPr lang="cs-CZ" sz="2000" dirty="0" err="1"/>
              <a:t>Total</a:t>
            </a:r>
            <a:r>
              <a:rPr lang="cs-CZ" sz="2000" dirty="0"/>
              <a:t> Host </a:t>
            </a:r>
            <a:r>
              <a:rPr lang="cs-CZ" sz="2000" dirty="0" err="1"/>
              <a:t>Writes</a:t>
            </a:r>
            <a:r>
              <a:rPr lang="cs-CZ" sz="2000" dirty="0"/>
              <a:t> (WAF= </a:t>
            </a:r>
            <a:r>
              <a:rPr lang="cs-CZ" sz="2000" dirty="0" err="1"/>
              <a:t>Total</a:t>
            </a:r>
            <a:r>
              <a:rPr lang="cs-CZ" sz="2000" dirty="0"/>
              <a:t> NAND </a:t>
            </a:r>
            <a:r>
              <a:rPr lang="cs-CZ" sz="2000" dirty="0" err="1"/>
              <a:t>Wr</a:t>
            </a:r>
            <a:r>
              <a:rPr lang="cs-CZ" sz="2000" dirty="0"/>
              <a:t>. / </a:t>
            </a:r>
            <a:r>
              <a:rPr lang="cs-CZ" sz="2000" dirty="0" err="1"/>
              <a:t>Total</a:t>
            </a:r>
            <a:r>
              <a:rPr lang="cs-CZ" sz="2000" dirty="0"/>
              <a:t> host </a:t>
            </a:r>
            <a:r>
              <a:rPr lang="cs-CZ" sz="2000" dirty="0" err="1"/>
              <a:t>wr</a:t>
            </a:r>
            <a:r>
              <a:rPr lang="cs-CZ" sz="2000" dirty="0"/>
              <a:t>.)</a:t>
            </a:r>
          </a:p>
          <a:p>
            <a:r>
              <a:rPr lang="cs-CZ" sz="2000" dirty="0"/>
              <a:t>Pokud by bylo WAF=1, znamenalo by to, že skutečné množství zapisovaných dat do pamětí NAND </a:t>
            </a:r>
            <a:r>
              <a:rPr lang="cs-CZ" sz="2000" dirty="0" err="1"/>
              <a:t>Flash</a:t>
            </a:r>
            <a:r>
              <a:rPr lang="cs-CZ" sz="2000" dirty="0"/>
              <a:t> na SSD je stejné jako množství dat, které do SSD posílá počítač – to je možné pokud je na SSD hodně volného místa, dochází k sekvenčnímu zápisu větších souborů a na SSD není velký rozdíl v počtu přepisů jednotlivých jeho bloků (typické pro nové SSD)</a:t>
            </a:r>
          </a:p>
          <a:p>
            <a:endParaRPr lang="cs-CZ" sz="2000" dirty="0"/>
          </a:p>
          <a:p>
            <a:endParaRPr lang="cs-CZ"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Total</a:t>
            </a:r>
            <a:r>
              <a:rPr lang="cs-CZ" dirty="0"/>
              <a:t> NAND </a:t>
            </a:r>
            <a:r>
              <a:rPr lang="cs-CZ" dirty="0" err="1"/>
              <a:t>writes</a:t>
            </a:r>
            <a:br>
              <a:rPr lang="cs-CZ" dirty="0"/>
            </a:br>
            <a:r>
              <a:rPr lang="cs-CZ" dirty="0" err="1"/>
              <a:t>Write</a:t>
            </a:r>
            <a:r>
              <a:rPr lang="cs-CZ" dirty="0"/>
              <a:t> </a:t>
            </a:r>
            <a:r>
              <a:rPr lang="cs-CZ" dirty="0" err="1"/>
              <a:t>amplification</a:t>
            </a:r>
            <a:r>
              <a:rPr lang="cs-CZ" dirty="0"/>
              <a:t> </a:t>
            </a:r>
            <a:r>
              <a:rPr lang="cs-CZ" dirty="0" err="1"/>
              <a:t>factor</a:t>
            </a:r>
            <a:endParaRPr lang="cs-CZ" dirty="0"/>
          </a:p>
        </p:txBody>
      </p:sp>
      <p:sp>
        <p:nvSpPr>
          <p:cNvPr id="4" name="Obdélník 3"/>
          <p:cNvSpPr/>
          <p:nvPr/>
        </p:nvSpPr>
        <p:spPr>
          <a:xfrm>
            <a:off x="1115616" y="3068960"/>
            <a:ext cx="4176464" cy="72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Obdélník 4"/>
          <p:cNvSpPr/>
          <p:nvPr/>
        </p:nvSpPr>
        <p:spPr>
          <a:xfrm>
            <a:off x="5292080" y="3068960"/>
            <a:ext cx="648072" cy="7191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Levá složená závorka 5"/>
          <p:cNvSpPr/>
          <p:nvPr/>
        </p:nvSpPr>
        <p:spPr>
          <a:xfrm>
            <a:off x="1475656" y="1916832"/>
            <a:ext cx="3312368" cy="720080"/>
          </a:xfrm>
          <a:prstGeom prst="leftBrace">
            <a:avLst/>
          </a:prstGeom>
          <a:ln w="15875">
            <a:solidFill>
              <a:schemeClr val="tx1"/>
            </a:solidFill>
          </a:ln>
          <a:scene3d>
            <a:camera prst="orthographicFront">
              <a:rot lat="0" lon="5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7" name="TextovéPole 6"/>
          <p:cNvSpPr txBox="1"/>
          <p:nvPr/>
        </p:nvSpPr>
        <p:spPr>
          <a:xfrm>
            <a:off x="2771800" y="2452246"/>
            <a:ext cx="2520280" cy="369332"/>
          </a:xfrm>
          <a:prstGeom prst="rect">
            <a:avLst/>
          </a:prstGeom>
          <a:noFill/>
        </p:spPr>
        <p:txBody>
          <a:bodyPr wrap="square" rtlCol="0">
            <a:spAutoFit/>
          </a:bodyPr>
          <a:lstStyle/>
          <a:p>
            <a:r>
              <a:rPr lang="cs-CZ" dirty="0"/>
              <a:t>500 GB SSD</a:t>
            </a:r>
          </a:p>
        </p:txBody>
      </p:sp>
      <p:sp>
        <p:nvSpPr>
          <p:cNvPr id="8" name="TextovéPole 7"/>
          <p:cNvSpPr txBox="1"/>
          <p:nvPr/>
        </p:nvSpPr>
        <p:spPr>
          <a:xfrm>
            <a:off x="1187624" y="3832485"/>
            <a:ext cx="3168352" cy="646331"/>
          </a:xfrm>
          <a:prstGeom prst="rect">
            <a:avLst/>
          </a:prstGeom>
          <a:noFill/>
        </p:spPr>
        <p:txBody>
          <a:bodyPr wrap="square" rtlCol="0">
            <a:spAutoFit/>
          </a:bodyPr>
          <a:lstStyle/>
          <a:p>
            <a:r>
              <a:rPr lang="cs-CZ" dirty="0"/>
              <a:t>450 GB obsazeno trvale uloženými daty</a:t>
            </a:r>
          </a:p>
        </p:txBody>
      </p:sp>
      <p:sp>
        <p:nvSpPr>
          <p:cNvPr id="9" name="TextovéPole 8"/>
          <p:cNvSpPr txBox="1"/>
          <p:nvPr/>
        </p:nvSpPr>
        <p:spPr>
          <a:xfrm>
            <a:off x="5307779" y="4005064"/>
            <a:ext cx="2160240" cy="646331"/>
          </a:xfrm>
          <a:prstGeom prst="rect">
            <a:avLst/>
          </a:prstGeom>
          <a:noFill/>
        </p:spPr>
        <p:txBody>
          <a:bodyPr wrap="square" rtlCol="0">
            <a:spAutoFit/>
          </a:bodyPr>
          <a:lstStyle/>
          <a:p>
            <a:r>
              <a:rPr lang="cs-CZ" dirty="0"/>
              <a:t>50 GB volného místa</a:t>
            </a:r>
          </a:p>
        </p:txBody>
      </p:sp>
      <p:cxnSp>
        <p:nvCxnSpPr>
          <p:cNvPr id="11" name="Přímá spojnice se šipkou 10"/>
          <p:cNvCxnSpPr/>
          <p:nvPr/>
        </p:nvCxnSpPr>
        <p:spPr>
          <a:xfrm flipH="1" flipV="1">
            <a:off x="5616116" y="3429000"/>
            <a:ext cx="108012" cy="5760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ovéPole 11"/>
          <p:cNvSpPr txBox="1"/>
          <p:nvPr/>
        </p:nvSpPr>
        <p:spPr>
          <a:xfrm>
            <a:off x="2267744" y="4651395"/>
            <a:ext cx="6480720" cy="923330"/>
          </a:xfrm>
          <a:prstGeom prst="rect">
            <a:avLst/>
          </a:prstGeom>
          <a:solidFill>
            <a:srgbClr val="FFFF00"/>
          </a:solidFill>
        </p:spPr>
        <p:txBody>
          <a:bodyPr wrap="square" rtlCol="0">
            <a:spAutoFit/>
          </a:bodyPr>
          <a:lstStyle/>
          <a:p>
            <a:r>
              <a:rPr lang="cs-CZ" dirty="0"/>
              <a:t>Při zápisu </a:t>
            </a:r>
            <a:r>
              <a:rPr lang="cs-CZ" dirty="0" err="1"/>
              <a:t>dalšich</a:t>
            </a:r>
            <a:r>
              <a:rPr lang="cs-CZ" dirty="0"/>
              <a:t> 500 GB dat (průběžně se měnících a mazaných) by došlo k 10 přepisům paměťových buněk ve volné oblasti</a:t>
            </a:r>
          </a:p>
        </p:txBody>
      </p:sp>
      <p:sp>
        <p:nvSpPr>
          <p:cNvPr id="13" name="TextovéPole 12"/>
          <p:cNvSpPr txBox="1"/>
          <p:nvPr/>
        </p:nvSpPr>
        <p:spPr>
          <a:xfrm>
            <a:off x="611560" y="5617064"/>
            <a:ext cx="7992888" cy="923330"/>
          </a:xfrm>
          <a:prstGeom prst="rect">
            <a:avLst/>
          </a:prstGeom>
          <a:solidFill>
            <a:srgbClr val="FFFF00"/>
          </a:solidFill>
          <a:ln w="9525">
            <a:solidFill>
              <a:srgbClr val="FF0000"/>
            </a:solidFill>
          </a:ln>
        </p:spPr>
        <p:txBody>
          <a:bodyPr wrap="square" rtlCol="0">
            <a:spAutoFit/>
          </a:bodyPr>
          <a:lstStyle/>
          <a:p>
            <a:r>
              <a:rPr lang="cs-CZ" dirty="0"/>
              <a:t>Ve skutečnosti dojde k přesunu některých dat z červené oblasti do zelené, tak aby volná oblast postupně vznikala na různých místech a nebyly neustále přepisovány stejné bloky. Stěhování dat ale způsobí vyšší </a:t>
            </a:r>
            <a:r>
              <a:rPr lang="cs-CZ" dirty="0" err="1"/>
              <a:t>Total</a:t>
            </a:r>
            <a:r>
              <a:rPr lang="cs-CZ" dirty="0"/>
              <a:t> NAND </a:t>
            </a:r>
            <a:r>
              <a:rPr lang="cs-CZ" dirty="0" err="1"/>
              <a:t>writes</a:t>
            </a:r>
            <a:endParaRPr lang="cs-CZ" dirty="0"/>
          </a:p>
        </p:txBody>
      </p:sp>
    </p:spTree>
    <p:extLst>
      <p:ext uri="{BB962C8B-B14F-4D97-AF65-F5344CB8AC3E}">
        <p14:creationId xmlns:p14="http://schemas.microsoft.com/office/powerpoint/2010/main" val="360071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Nadpis 1"/>
          <p:cNvSpPr>
            <a:spLocks noGrp="1"/>
          </p:cNvSpPr>
          <p:nvPr>
            <p:ph type="title"/>
          </p:nvPr>
        </p:nvSpPr>
        <p:spPr/>
        <p:txBody>
          <a:bodyPr/>
          <a:lstStyle/>
          <a:p>
            <a:r>
              <a:rPr lang="cs-CZ"/>
              <a:t>Total NAND writes</a:t>
            </a:r>
            <a:br>
              <a:rPr lang="cs-CZ"/>
            </a:br>
            <a:r>
              <a:rPr lang="cs-CZ"/>
              <a:t>Write amplification factor</a:t>
            </a:r>
          </a:p>
        </p:txBody>
      </p:sp>
      <p:sp>
        <p:nvSpPr>
          <p:cNvPr id="114691" name="Zástupný symbol pro obsah 2"/>
          <p:cNvSpPr>
            <a:spLocks noGrp="1"/>
          </p:cNvSpPr>
          <p:nvPr>
            <p:ph idx="1"/>
          </p:nvPr>
        </p:nvSpPr>
        <p:spPr/>
        <p:txBody>
          <a:bodyPr/>
          <a:lstStyle/>
          <a:p>
            <a:r>
              <a:rPr lang="cs-CZ" sz="2000" dirty="0"/>
              <a:t>Jak se SSD postupem času zaplní a navíc každý z jeho paměťových bloků má jiný počet absolvovaných přepisů, začíná hodnota WAF stoupat typicky až na hodnotu okolo WAF=3</a:t>
            </a:r>
          </a:p>
          <a:p>
            <a:r>
              <a:rPr lang="cs-CZ" sz="2000" dirty="0"/>
              <a:t>Na disku je velké množství trvale zapsaných dat a málo místa pro zápis nových dat. Nová data by byla neustále zapisována do stejných míst, která by rychleji stárnula, takže je potřeba uvnitř SSD začít provádět vnitřní přesuny.</a:t>
            </a:r>
          </a:p>
          <a:p>
            <a:r>
              <a:rPr lang="cs-CZ" sz="2000" dirty="0"/>
              <a:t>Na téměř zaplněném SSD se tedy běžně při zápisu 1 GB dat z počítače uvnitř zapíše 3 GB vnitřních dat (Kromě 1 GB nových dat se přesunou 2 GB dat, které už uvnitř uložené byly, aby se rovnoměrně zatěžovaly všechny bloky paměti a rovnoměrně rozložilo volné místo)</a:t>
            </a:r>
          </a:p>
          <a:p>
            <a:r>
              <a:rPr lang="cs-CZ" sz="2000" dirty="0"/>
              <a:t>Pokud je životnost SSD udávána jako 200 TBW, výrobce při tom běžně počítá s WAF=3  a s tím, že ve skutečnosti může být </a:t>
            </a:r>
            <a:r>
              <a:rPr lang="cs-CZ" sz="2000" dirty="0" err="1"/>
              <a:t>Total</a:t>
            </a:r>
            <a:r>
              <a:rPr lang="cs-CZ" sz="2000" dirty="0"/>
              <a:t> NAND </a:t>
            </a:r>
            <a:r>
              <a:rPr lang="cs-CZ" sz="2000" dirty="0" err="1"/>
              <a:t>writes</a:t>
            </a:r>
            <a:r>
              <a:rPr lang="cs-CZ" sz="2000" dirty="0"/>
              <a:t> = 600 TBW</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Nadpis 1"/>
          <p:cNvSpPr>
            <a:spLocks noGrp="1"/>
          </p:cNvSpPr>
          <p:nvPr>
            <p:ph type="title"/>
          </p:nvPr>
        </p:nvSpPr>
        <p:spPr/>
        <p:txBody>
          <a:bodyPr/>
          <a:lstStyle/>
          <a:p>
            <a:r>
              <a:rPr lang="cs-CZ"/>
              <a:t>Životnost SSD</a:t>
            </a:r>
          </a:p>
        </p:txBody>
      </p:sp>
      <p:sp>
        <p:nvSpPr>
          <p:cNvPr id="3" name="Zástupný symbol pro obsah 2"/>
          <p:cNvSpPr>
            <a:spLocks noGrp="1"/>
          </p:cNvSpPr>
          <p:nvPr>
            <p:ph idx="1"/>
          </p:nvPr>
        </p:nvSpPr>
        <p:spPr>
          <a:xfrm>
            <a:off x="457200" y="1719263"/>
            <a:ext cx="8507288" cy="4411662"/>
          </a:xfrm>
        </p:spPr>
        <p:txBody>
          <a:bodyPr/>
          <a:lstStyle/>
          <a:p>
            <a:pPr marL="0" indent="0">
              <a:buFont typeface="Wingdings" pitchFamily="2" charset="2"/>
              <a:buNone/>
              <a:defRPr/>
            </a:pPr>
            <a:r>
              <a:rPr lang="cs-CZ" sz="2000" dirty="0"/>
              <a:t>Příklad</a:t>
            </a:r>
          </a:p>
          <a:p>
            <a:pPr>
              <a:defRPr/>
            </a:pPr>
            <a:r>
              <a:rPr lang="cs-CZ" sz="2000" dirty="0"/>
              <a:t>SSD má kapacitu 500GB (0,5 TB) a životnost 200 TBW</a:t>
            </a:r>
          </a:p>
          <a:p>
            <a:pPr>
              <a:defRPr/>
            </a:pPr>
            <a:r>
              <a:rPr lang="cs-CZ" sz="2000" dirty="0"/>
              <a:t>Zdá se tedy, že obsah celého SSD lze 400x přepsat (200 TB/ 0,5 TB)</a:t>
            </a:r>
          </a:p>
          <a:p>
            <a:pPr>
              <a:defRPr/>
            </a:pPr>
            <a:r>
              <a:rPr lang="cs-CZ" sz="2000" dirty="0"/>
              <a:t>Ve skutečnosti, lze každou FLASH paměťovou buňku přepsat vícekrát.</a:t>
            </a:r>
          </a:p>
          <a:p>
            <a:pPr>
              <a:defRPr/>
            </a:pPr>
            <a:r>
              <a:rPr lang="cs-CZ" sz="2000" dirty="0"/>
              <a:t>Výrobce počítá s tím, že při běžném provozu nebude uživatel  neustále celé SSD zaplňovat a pak opět celé mazat, ale SSD se zčásti zaplní a pak se bude opakovaně přepisovat zbývající volná kapacita (kterou budeme stěhovat napříč bloky celého SSD, aby byly rovnoměrně vytížené)</a:t>
            </a:r>
          </a:p>
          <a:p>
            <a:pPr>
              <a:defRPr/>
            </a:pPr>
            <a:r>
              <a:rPr lang="cs-CZ" sz="2000" dirty="0"/>
              <a:t>Výrobce počítá s WAF okolo 3, tedy každý blok paměti by měl přežít 3 x 400 = 1200 přepisů</a:t>
            </a:r>
          </a:p>
          <a:p>
            <a:pPr>
              <a:defRPr/>
            </a:pPr>
            <a:r>
              <a:rPr lang="cs-CZ" sz="2000" dirty="0"/>
              <a:t>Skutečná životnost </a:t>
            </a:r>
            <a:r>
              <a:rPr lang="cs-CZ" sz="2000" dirty="0" err="1"/>
              <a:t>Flash</a:t>
            </a:r>
            <a:r>
              <a:rPr lang="cs-CZ" sz="2000" dirty="0"/>
              <a:t> paměti může být ještě vyšší než ta uváděná garantovaná</a:t>
            </a:r>
          </a:p>
          <a:p>
            <a:pPr>
              <a:defRPr/>
            </a:pPr>
            <a:endParaRPr lang="cs-CZ"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t>
            </a:r>
            <a:r>
              <a:rPr lang="cs-CZ" dirty="0" err="1"/>
              <a:t>Over</a:t>
            </a:r>
            <a:r>
              <a:rPr lang="cs-CZ" dirty="0"/>
              <a:t>)</a:t>
            </a:r>
            <a:r>
              <a:rPr lang="cs-CZ" dirty="0" err="1"/>
              <a:t>provisioning</a:t>
            </a:r>
            <a:endParaRPr lang="cs-CZ" dirty="0"/>
          </a:p>
        </p:txBody>
      </p:sp>
      <p:sp>
        <p:nvSpPr>
          <p:cNvPr id="3" name="Zástupný symbol pro obsah 2"/>
          <p:cNvSpPr>
            <a:spLocks noGrp="1"/>
          </p:cNvSpPr>
          <p:nvPr>
            <p:ph idx="1"/>
          </p:nvPr>
        </p:nvSpPr>
        <p:spPr>
          <a:xfrm>
            <a:off x="457200" y="1719263"/>
            <a:ext cx="8219256" cy="2527615"/>
          </a:xfrm>
        </p:spPr>
        <p:txBody>
          <a:bodyPr/>
          <a:lstStyle/>
          <a:p>
            <a:r>
              <a:rPr lang="cs-CZ" sz="1400" dirty="0"/>
              <a:t>U kvalitních SSD bývá skutečná kapacita o něco vyšší než udávaná kapacita úložiště</a:t>
            </a:r>
          </a:p>
          <a:p>
            <a:r>
              <a:rPr lang="cs-CZ" sz="1400" dirty="0"/>
              <a:t>SSD disponuje extra kapacitou navíc – </a:t>
            </a:r>
            <a:r>
              <a:rPr lang="cs-CZ" sz="1400" dirty="0" err="1"/>
              <a:t>overprovisioning</a:t>
            </a:r>
            <a:endParaRPr lang="cs-CZ" sz="1400" dirty="0"/>
          </a:p>
          <a:p>
            <a:r>
              <a:rPr lang="cs-CZ" sz="1400" dirty="0"/>
              <a:t>Tato extra kapacita není navenek viditelná a pro uživatele není dostupná</a:t>
            </a:r>
          </a:p>
          <a:p>
            <a:r>
              <a:rPr lang="cs-CZ" sz="1400" dirty="0"/>
              <a:t>SSD </a:t>
            </a:r>
            <a:r>
              <a:rPr lang="cs-CZ" sz="1400" dirty="0" err="1"/>
              <a:t>overprovisioning</a:t>
            </a:r>
            <a:r>
              <a:rPr lang="cs-CZ" sz="1400" dirty="0"/>
              <a:t> může zvýšit životnost rozložením celkového počtu zápisů a smazání napříč větším počtem NAND </a:t>
            </a:r>
            <a:r>
              <a:rPr lang="cs-CZ" sz="1400" dirty="0" err="1"/>
              <a:t>flash</a:t>
            </a:r>
            <a:r>
              <a:rPr lang="cs-CZ" sz="1400" dirty="0"/>
              <a:t> bloků, než kolik je navenek předstíráno</a:t>
            </a:r>
          </a:p>
          <a:p>
            <a:r>
              <a:rPr lang="cs-CZ" sz="1400" dirty="0"/>
              <a:t>Zvýší se také výkon při zápisu, protože řadič má k dispozici více různých volných bloků, do kterých může ihned provést paralelně zápis. </a:t>
            </a:r>
          </a:p>
          <a:p>
            <a:r>
              <a:rPr lang="cs-CZ" sz="1400" dirty="0"/>
              <a:t>I kdyby bylo SSD téměř zcela zaplněno, díky </a:t>
            </a:r>
            <a:r>
              <a:rPr lang="cs-CZ" sz="1400" dirty="0" err="1"/>
              <a:t>overprovisioning</a:t>
            </a:r>
            <a:r>
              <a:rPr lang="cs-CZ" sz="1400" dirty="0"/>
              <a:t> vždy zbývá nějaké volné místo navíc, které lze využít ke snadnějšímu přesouvání bloků dat uvnitř SSD a vyvažování počtu přepisů jednotlivých bloků.</a:t>
            </a:r>
            <a:endParaRPr lang="en-US" sz="1400" dirty="0"/>
          </a:p>
          <a:p>
            <a:endParaRPr lang="cs-CZ" dirty="0"/>
          </a:p>
        </p:txBody>
      </p:sp>
      <p:sp>
        <p:nvSpPr>
          <p:cNvPr id="4" name="Obdélník 3">
            <a:extLst>
              <a:ext uri="{FF2B5EF4-FFF2-40B4-BE49-F238E27FC236}">
                <a16:creationId xmlns:a16="http://schemas.microsoft.com/office/drawing/2014/main" id="{643E10FB-AC0A-4A64-84D5-47DC1B8A8B58}"/>
              </a:ext>
            </a:extLst>
          </p:cNvPr>
          <p:cNvSpPr/>
          <p:nvPr/>
        </p:nvSpPr>
        <p:spPr>
          <a:xfrm>
            <a:off x="1475656" y="4869160"/>
            <a:ext cx="4176464" cy="72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Obdélník 4">
            <a:extLst>
              <a:ext uri="{FF2B5EF4-FFF2-40B4-BE49-F238E27FC236}">
                <a16:creationId xmlns:a16="http://schemas.microsoft.com/office/drawing/2014/main" id="{78747A58-3518-48DD-BC5E-D48E19E45DC4}"/>
              </a:ext>
            </a:extLst>
          </p:cNvPr>
          <p:cNvSpPr/>
          <p:nvPr/>
        </p:nvSpPr>
        <p:spPr>
          <a:xfrm>
            <a:off x="5652120" y="4869160"/>
            <a:ext cx="648072" cy="71915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ovéPole 5">
            <a:extLst>
              <a:ext uri="{FF2B5EF4-FFF2-40B4-BE49-F238E27FC236}">
                <a16:creationId xmlns:a16="http://schemas.microsoft.com/office/drawing/2014/main" id="{BACBE055-23CA-4DA3-B6FC-49603A367B78}"/>
              </a:ext>
            </a:extLst>
          </p:cNvPr>
          <p:cNvSpPr txBox="1"/>
          <p:nvPr/>
        </p:nvSpPr>
        <p:spPr>
          <a:xfrm>
            <a:off x="2802632" y="4154319"/>
            <a:ext cx="3528392" cy="369332"/>
          </a:xfrm>
          <a:prstGeom prst="rect">
            <a:avLst/>
          </a:prstGeom>
          <a:noFill/>
        </p:spPr>
        <p:txBody>
          <a:bodyPr wrap="square" rtlCol="0">
            <a:spAutoFit/>
          </a:bodyPr>
          <a:lstStyle/>
          <a:p>
            <a:r>
              <a:rPr lang="cs-CZ" dirty="0"/>
              <a:t>500 GB – nominální kapacita</a:t>
            </a:r>
          </a:p>
        </p:txBody>
      </p:sp>
      <p:sp>
        <p:nvSpPr>
          <p:cNvPr id="7" name="TextovéPole 6">
            <a:extLst>
              <a:ext uri="{FF2B5EF4-FFF2-40B4-BE49-F238E27FC236}">
                <a16:creationId xmlns:a16="http://schemas.microsoft.com/office/drawing/2014/main" id="{5C11E017-6361-4145-A861-24242F1C70E5}"/>
              </a:ext>
            </a:extLst>
          </p:cNvPr>
          <p:cNvSpPr txBox="1"/>
          <p:nvPr/>
        </p:nvSpPr>
        <p:spPr>
          <a:xfrm>
            <a:off x="1547664" y="5632685"/>
            <a:ext cx="3168352" cy="646331"/>
          </a:xfrm>
          <a:prstGeom prst="rect">
            <a:avLst/>
          </a:prstGeom>
          <a:noFill/>
        </p:spPr>
        <p:txBody>
          <a:bodyPr wrap="square" rtlCol="0">
            <a:spAutoFit/>
          </a:bodyPr>
          <a:lstStyle/>
          <a:p>
            <a:r>
              <a:rPr lang="cs-CZ" dirty="0"/>
              <a:t>450 GB obsazeno trvale uloženými daty</a:t>
            </a:r>
          </a:p>
        </p:txBody>
      </p:sp>
      <p:sp>
        <p:nvSpPr>
          <p:cNvPr id="8" name="TextovéPole 7">
            <a:extLst>
              <a:ext uri="{FF2B5EF4-FFF2-40B4-BE49-F238E27FC236}">
                <a16:creationId xmlns:a16="http://schemas.microsoft.com/office/drawing/2014/main" id="{CFA04A50-D979-41B5-BAD0-39DD03DEF436}"/>
              </a:ext>
            </a:extLst>
          </p:cNvPr>
          <p:cNvSpPr txBox="1"/>
          <p:nvPr/>
        </p:nvSpPr>
        <p:spPr>
          <a:xfrm>
            <a:off x="5667819" y="5805264"/>
            <a:ext cx="2160240" cy="646331"/>
          </a:xfrm>
          <a:prstGeom prst="rect">
            <a:avLst/>
          </a:prstGeom>
          <a:noFill/>
        </p:spPr>
        <p:txBody>
          <a:bodyPr wrap="square" rtlCol="0">
            <a:spAutoFit/>
          </a:bodyPr>
          <a:lstStyle/>
          <a:p>
            <a:r>
              <a:rPr lang="cs-CZ" dirty="0"/>
              <a:t>50 GB volného místa</a:t>
            </a:r>
          </a:p>
        </p:txBody>
      </p:sp>
      <p:cxnSp>
        <p:nvCxnSpPr>
          <p:cNvPr id="9" name="Přímá spojnice se šipkou 8">
            <a:extLst>
              <a:ext uri="{FF2B5EF4-FFF2-40B4-BE49-F238E27FC236}">
                <a16:creationId xmlns:a16="http://schemas.microsoft.com/office/drawing/2014/main" id="{7E757785-8D33-40F0-9A31-4F775EE76865}"/>
              </a:ext>
            </a:extLst>
          </p:cNvPr>
          <p:cNvCxnSpPr/>
          <p:nvPr/>
        </p:nvCxnSpPr>
        <p:spPr>
          <a:xfrm flipH="1" flipV="1">
            <a:off x="5976156" y="5229200"/>
            <a:ext cx="108012" cy="5760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Obdélník 9">
            <a:extLst>
              <a:ext uri="{FF2B5EF4-FFF2-40B4-BE49-F238E27FC236}">
                <a16:creationId xmlns:a16="http://schemas.microsoft.com/office/drawing/2014/main" id="{27F1C1FE-86EF-4883-9168-BAEBC26B4C3E}"/>
              </a:ext>
            </a:extLst>
          </p:cNvPr>
          <p:cNvSpPr/>
          <p:nvPr/>
        </p:nvSpPr>
        <p:spPr>
          <a:xfrm>
            <a:off x="6300192" y="4869160"/>
            <a:ext cx="1260140" cy="719158"/>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1" name="Levá složená závorka 10">
            <a:extLst>
              <a:ext uri="{FF2B5EF4-FFF2-40B4-BE49-F238E27FC236}">
                <a16:creationId xmlns:a16="http://schemas.microsoft.com/office/drawing/2014/main" id="{7CFFB703-04DB-4384-AD5B-54B4DF6633F9}"/>
              </a:ext>
            </a:extLst>
          </p:cNvPr>
          <p:cNvSpPr/>
          <p:nvPr/>
        </p:nvSpPr>
        <p:spPr>
          <a:xfrm rot="5400000">
            <a:off x="3707696" y="2252747"/>
            <a:ext cx="369332" cy="4815660"/>
          </a:xfrm>
          <a:prstGeom prst="leftBrace">
            <a:avLst>
              <a:gd name="adj1" fmla="val 8333"/>
              <a:gd name="adj2" fmla="val 50385"/>
            </a:avLst>
          </a:prstGeom>
          <a:ln w="15875">
            <a:solidFill>
              <a:schemeClr val="tx1"/>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12" name="TextovéPole 11">
            <a:extLst>
              <a:ext uri="{FF2B5EF4-FFF2-40B4-BE49-F238E27FC236}">
                <a16:creationId xmlns:a16="http://schemas.microsoft.com/office/drawing/2014/main" id="{8DD91241-5C65-4A29-BBC5-D80D9A3BA510}"/>
              </a:ext>
            </a:extLst>
          </p:cNvPr>
          <p:cNvSpPr txBox="1"/>
          <p:nvPr/>
        </p:nvSpPr>
        <p:spPr>
          <a:xfrm>
            <a:off x="6331024" y="4114356"/>
            <a:ext cx="2592288" cy="646331"/>
          </a:xfrm>
          <a:prstGeom prst="rect">
            <a:avLst/>
          </a:prstGeom>
          <a:noFill/>
        </p:spPr>
        <p:txBody>
          <a:bodyPr wrap="square" rtlCol="0">
            <a:spAutoFit/>
          </a:bodyPr>
          <a:lstStyle/>
          <a:p>
            <a:r>
              <a:rPr lang="cs-CZ" dirty="0" err="1"/>
              <a:t>Overprovisioning</a:t>
            </a:r>
            <a:endParaRPr lang="cs-CZ" dirty="0"/>
          </a:p>
          <a:p>
            <a:r>
              <a:rPr lang="cs-CZ" dirty="0"/>
              <a:t>Extra volné místo navíc</a:t>
            </a:r>
          </a:p>
        </p:txBody>
      </p:sp>
      <p:cxnSp>
        <p:nvCxnSpPr>
          <p:cNvPr id="14" name="Přímá spojnice se šipkou 13">
            <a:extLst>
              <a:ext uri="{FF2B5EF4-FFF2-40B4-BE49-F238E27FC236}">
                <a16:creationId xmlns:a16="http://schemas.microsoft.com/office/drawing/2014/main" id="{7B6356A5-BC0A-482E-AE22-4CAFF0C33673}"/>
              </a:ext>
            </a:extLst>
          </p:cNvPr>
          <p:cNvCxnSpPr>
            <a:cxnSpLocks/>
          </p:cNvCxnSpPr>
          <p:nvPr/>
        </p:nvCxnSpPr>
        <p:spPr>
          <a:xfrm flipH="1">
            <a:off x="7020272" y="4660577"/>
            <a:ext cx="79857" cy="568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8738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E369CC6-1578-46FB-8FD1-8ED20DBF6846}"/>
              </a:ext>
            </a:extLst>
          </p:cNvPr>
          <p:cNvSpPr>
            <a:spLocks noGrp="1"/>
          </p:cNvSpPr>
          <p:nvPr>
            <p:ph type="title"/>
          </p:nvPr>
        </p:nvSpPr>
        <p:spPr/>
        <p:txBody>
          <a:bodyPr/>
          <a:lstStyle/>
          <a:p>
            <a:r>
              <a:rPr lang="cs-CZ" dirty="0" err="1"/>
              <a:t>Overprovisiong</a:t>
            </a:r>
            <a:endParaRPr lang="cs-CZ" dirty="0"/>
          </a:p>
        </p:txBody>
      </p:sp>
      <p:sp>
        <p:nvSpPr>
          <p:cNvPr id="3" name="Zástupný obsah 2">
            <a:extLst>
              <a:ext uri="{FF2B5EF4-FFF2-40B4-BE49-F238E27FC236}">
                <a16:creationId xmlns:a16="http://schemas.microsoft.com/office/drawing/2014/main" id="{9C719DC5-E93C-4084-B19A-ADB367DDBA38}"/>
              </a:ext>
            </a:extLst>
          </p:cNvPr>
          <p:cNvSpPr>
            <a:spLocks noGrp="1"/>
          </p:cNvSpPr>
          <p:nvPr>
            <p:ph idx="1"/>
          </p:nvPr>
        </p:nvSpPr>
        <p:spPr>
          <a:xfrm>
            <a:off x="457200" y="1719263"/>
            <a:ext cx="6707088" cy="3221905"/>
          </a:xfrm>
        </p:spPr>
        <p:txBody>
          <a:bodyPr/>
          <a:lstStyle/>
          <a:p>
            <a:r>
              <a:rPr lang="cs-CZ" sz="2000" dirty="0"/>
              <a:t>I když se SSD zdá být navenek zcela plné, k dispozici je obvykle ještě několik procent volného místa</a:t>
            </a:r>
          </a:p>
          <a:p>
            <a:r>
              <a:rPr lang="cs-CZ" sz="2000" dirty="0" err="1"/>
              <a:t>Oveprovisioning</a:t>
            </a:r>
            <a:r>
              <a:rPr lang="cs-CZ" sz="2000" dirty="0"/>
              <a:t> běžně dosahuje 7 až 30 procent (přidaná skrytá kapacita)</a:t>
            </a:r>
          </a:p>
          <a:p>
            <a:r>
              <a:rPr lang="cs-CZ" sz="2000" dirty="0"/>
              <a:t>Klasická hra – puzzle s 15 čísly – vyžaduje mnoho úsilí a jednotlivých přesunů k přeskládání jednotlivých kostiček do správného pořadí, pokud zůstává jediné volné místo</a:t>
            </a:r>
          </a:p>
          <a:p>
            <a:r>
              <a:rPr lang="cs-CZ" sz="2000" dirty="0"/>
              <a:t>Kdyby byl prostor zaplněn jen z poloviny - 8 kostičkami, bylo by jejich přeskládaní velmi snadné</a:t>
            </a:r>
          </a:p>
          <a:p>
            <a:r>
              <a:rPr lang="cs-CZ" sz="2000" dirty="0"/>
              <a:t>Více místa umožňuje snadnější přesuny bloků</a:t>
            </a:r>
          </a:p>
          <a:p>
            <a:r>
              <a:rPr lang="cs-CZ" sz="2000" dirty="0"/>
              <a:t>A </a:t>
            </a:r>
            <a:r>
              <a:rPr lang="cs-CZ" sz="2000" dirty="0" err="1"/>
              <a:t>overprovisioning</a:t>
            </a:r>
            <a:r>
              <a:rPr lang="cs-CZ" sz="2000" dirty="0"/>
              <a:t> přesně toto volné „manipulační“ místo nabízí, dokonce i tehdy, když je SSD plné</a:t>
            </a:r>
          </a:p>
          <a:p>
            <a:endParaRPr lang="cs-CZ" sz="2000" dirty="0"/>
          </a:p>
          <a:p>
            <a:endParaRPr lang="cs-CZ" dirty="0"/>
          </a:p>
          <a:p>
            <a:endParaRPr lang="cs-CZ" dirty="0"/>
          </a:p>
        </p:txBody>
      </p:sp>
      <p:pic>
        <p:nvPicPr>
          <p:cNvPr id="5" name="Obráze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399" y="4103631"/>
            <a:ext cx="2281201" cy="2278324"/>
          </a:xfrm>
          <a:prstGeom prst="rect">
            <a:avLst/>
          </a:prstGeom>
        </p:spPr>
      </p:pic>
    </p:spTree>
    <p:extLst>
      <p:ext uri="{BB962C8B-B14F-4D97-AF65-F5344CB8AC3E}">
        <p14:creationId xmlns:p14="http://schemas.microsoft.com/office/powerpoint/2010/main" val="3976111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Nadpis 1"/>
          <p:cNvSpPr>
            <a:spLocks noGrp="1" noChangeArrowheads="1"/>
          </p:cNvSpPr>
          <p:nvPr>
            <p:ph type="title"/>
          </p:nvPr>
        </p:nvSpPr>
        <p:spPr/>
        <p:txBody>
          <a:bodyPr/>
          <a:lstStyle/>
          <a:p>
            <a:r>
              <a:rPr lang="cs-CZ" altLang="cs-CZ"/>
              <a:t>SSD – mazání souboru</a:t>
            </a:r>
          </a:p>
        </p:txBody>
      </p:sp>
      <p:sp>
        <p:nvSpPr>
          <p:cNvPr id="116739" name="Zástupný symbol pro obsah 2"/>
          <p:cNvSpPr>
            <a:spLocks noGrp="1" noChangeArrowheads="1"/>
          </p:cNvSpPr>
          <p:nvPr>
            <p:ph idx="1"/>
          </p:nvPr>
        </p:nvSpPr>
        <p:spPr>
          <a:xfrm>
            <a:off x="457200" y="1719262"/>
            <a:ext cx="8229600" cy="4806081"/>
          </a:xfrm>
        </p:spPr>
        <p:txBody>
          <a:bodyPr/>
          <a:lstStyle/>
          <a:p>
            <a:pPr lvl="1" eaLnBrk="1" hangingPunct="1"/>
            <a:r>
              <a:rPr lang="cs-CZ" altLang="cs-CZ" sz="2000" b="1" dirty="0"/>
              <a:t>Data uložená na pevném disku lze přímo přepsat jinými daty</a:t>
            </a:r>
          </a:p>
          <a:p>
            <a:pPr lvl="1" eaLnBrk="1" hangingPunct="1"/>
            <a:r>
              <a:rPr lang="cs-CZ" altLang="cs-CZ" sz="2000" b="1" dirty="0"/>
              <a:t>Data uložená na SSD nelze přepsat jinými daty – zapisovat lze pouze do smazané </a:t>
            </a:r>
            <a:r>
              <a:rPr lang="cs-CZ" altLang="cs-CZ" sz="2000" b="1" dirty="0" err="1"/>
              <a:t>Flash</a:t>
            </a:r>
            <a:r>
              <a:rPr lang="cs-CZ" altLang="cs-CZ" sz="2000" b="1" dirty="0"/>
              <a:t> paměti</a:t>
            </a:r>
            <a:endParaRPr lang="cs-CZ" altLang="cs-CZ" sz="2000" dirty="0"/>
          </a:p>
          <a:p>
            <a:pPr lvl="1" eaLnBrk="1" hangingPunct="1"/>
            <a:r>
              <a:rPr lang="cs-CZ" altLang="cs-CZ" sz="2000" dirty="0"/>
              <a:t>Na SSD lze zapisovat jen do volných paměťových bloků</a:t>
            </a:r>
          </a:p>
          <a:p>
            <a:pPr lvl="1" eaLnBrk="1" hangingPunct="1"/>
            <a:r>
              <a:rPr lang="cs-CZ" altLang="cs-CZ" sz="2000" dirty="0"/>
              <a:t>Při mazání souboru v jakémkoliv souborovém systému nedochází k fyzickému odstraňování dat, ale systém si jen někam do své tabulky, zapíše informaci, že sektor je volný</a:t>
            </a:r>
          </a:p>
          <a:p>
            <a:pPr lvl="1" eaLnBrk="1" hangingPunct="1"/>
            <a:r>
              <a:rPr lang="cs-CZ" altLang="cs-CZ" sz="2000" dirty="0"/>
              <a:t>Sektor na pevném disku, dále obsahuje data smazaného souboru, dokud nebudou přepsána jiným souborem</a:t>
            </a:r>
          </a:p>
          <a:p>
            <a:pPr lvl="1" eaLnBrk="1" hangingPunct="1"/>
            <a:r>
              <a:rPr lang="cs-CZ" altLang="cs-CZ" sz="2000" dirty="0"/>
              <a:t>V SSD Blok paměti, kde leží smazaný soubor, ale není volný a nelze do něj zapsat</a:t>
            </a:r>
          </a:p>
          <a:p>
            <a:pPr lvl="1" eaLnBrk="1" hangingPunct="1"/>
            <a:r>
              <a:rPr lang="cs-CZ" altLang="cs-CZ" sz="2000" dirty="0"/>
              <a:t>SSD po smazání souborů neví, že sektory, ve kterých smazaný soubor ležel, může považovat za volné</a:t>
            </a:r>
          </a:p>
          <a:p>
            <a:pPr lvl="1" eaLnBrk="1" hangingPunct="1"/>
            <a:r>
              <a:rPr lang="cs-CZ" altLang="cs-CZ" sz="2000" dirty="0"/>
              <a:t>Tuto informaci má operační systém, ale nikoliv SSD a jeho řadič</a:t>
            </a:r>
          </a:p>
          <a:p>
            <a:endParaRPr lang="cs-CZ" altLang="cs-CZ"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C2126F4-CC08-4A46-A7C0-70B6C9C293BB}"/>
              </a:ext>
            </a:extLst>
          </p:cNvPr>
          <p:cNvSpPr>
            <a:spLocks noGrp="1"/>
          </p:cNvSpPr>
          <p:nvPr>
            <p:ph type="title"/>
          </p:nvPr>
        </p:nvSpPr>
        <p:spPr/>
        <p:txBody>
          <a:bodyPr/>
          <a:lstStyle/>
          <a:p>
            <a:r>
              <a:rPr lang="cs-CZ" dirty="0"/>
              <a:t>SSD – mazání souboru</a:t>
            </a:r>
          </a:p>
        </p:txBody>
      </p:sp>
      <p:sp>
        <p:nvSpPr>
          <p:cNvPr id="3" name="Zástupný obsah 2">
            <a:extLst>
              <a:ext uri="{FF2B5EF4-FFF2-40B4-BE49-F238E27FC236}">
                <a16:creationId xmlns:a16="http://schemas.microsoft.com/office/drawing/2014/main" id="{246B6DE4-9DE2-4AE7-8F7B-2291E579B71E}"/>
              </a:ext>
            </a:extLst>
          </p:cNvPr>
          <p:cNvSpPr>
            <a:spLocks noGrp="1"/>
          </p:cNvSpPr>
          <p:nvPr>
            <p:ph idx="1"/>
          </p:nvPr>
        </p:nvSpPr>
        <p:spPr/>
        <p:txBody>
          <a:bodyPr/>
          <a:lstStyle/>
          <a:p>
            <a:pPr lvl="1" eaLnBrk="1" hangingPunct="1"/>
            <a:r>
              <a:rPr lang="cs-CZ" altLang="cs-CZ" sz="1600" dirty="0"/>
              <a:t>Operační systém tedy ví, které sektory jsou z „jeho pohledu“ volné (nejsou fakticky volné, ale obsahují data smazaného souboru a mohou se přepsat) a příště se rozhodne, že tam zapíše něco nového </a:t>
            </a:r>
          </a:p>
          <a:p>
            <a:pPr lvl="1" eaLnBrk="1" hangingPunct="1"/>
            <a:r>
              <a:rPr lang="cs-CZ" altLang="cs-CZ" sz="1600" dirty="0"/>
              <a:t>Z pohledu SSD nejde ale o zápis do volného sektoru, ale jde o přepis starého obsahu bloku paměti obsahem novým</a:t>
            </a:r>
          </a:p>
          <a:p>
            <a:pPr lvl="1" eaLnBrk="1" hangingPunct="1"/>
            <a:r>
              <a:rPr lang="cs-CZ" altLang="cs-CZ" sz="1600" dirty="0"/>
              <a:t>Potíž je, že přímo zapsat do </a:t>
            </a:r>
            <a:r>
              <a:rPr lang="cs-CZ" altLang="cs-CZ" sz="1600" dirty="0" err="1"/>
              <a:t>Flash</a:t>
            </a:r>
            <a:r>
              <a:rPr lang="cs-CZ" altLang="cs-CZ" sz="1600" dirty="0"/>
              <a:t> paměti je možné jen v případě, že je opravdu prázdná </a:t>
            </a:r>
          </a:p>
          <a:p>
            <a:pPr lvl="1" eaLnBrk="1" hangingPunct="1"/>
            <a:r>
              <a:rPr lang="cs-CZ" altLang="cs-CZ" sz="1600" dirty="0"/>
              <a:t>Pokud jsou v bloku </a:t>
            </a:r>
            <a:r>
              <a:rPr lang="cs-CZ" altLang="cs-CZ" sz="1600" dirty="0" err="1"/>
              <a:t>Flash</a:t>
            </a:r>
            <a:r>
              <a:rPr lang="cs-CZ" altLang="cs-CZ" sz="1600" dirty="0"/>
              <a:t> paměti stará data, musí se nejprve smazat</a:t>
            </a:r>
            <a:endParaRPr lang="cs-CZ" sz="1600" dirty="0"/>
          </a:p>
        </p:txBody>
      </p:sp>
    </p:spTree>
    <p:extLst>
      <p:ext uri="{BB962C8B-B14F-4D97-AF65-F5344CB8AC3E}">
        <p14:creationId xmlns:p14="http://schemas.microsoft.com/office/powerpoint/2010/main" val="390946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cs-CZ" altLang="cs-CZ"/>
              <a:t>Diskové paměti</a:t>
            </a:r>
          </a:p>
        </p:txBody>
      </p:sp>
      <p:sp>
        <p:nvSpPr>
          <p:cNvPr id="16387" name="Rectangle 3"/>
          <p:cNvSpPr>
            <a:spLocks noGrp="1" noChangeArrowheads="1"/>
          </p:cNvSpPr>
          <p:nvPr>
            <p:ph type="body" idx="1"/>
          </p:nvPr>
        </p:nvSpPr>
        <p:spPr>
          <a:xfrm>
            <a:off x="323528" y="1556792"/>
            <a:ext cx="8229600" cy="4949825"/>
          </a:xfrm>
        </p:spPr>
        <p:txBody>
          <a:bodyPr/>
          <a:lstStyle/>
          <a:p>
            <a:pPr eaLnBrk="1" hangingPunct="1"/>
            <a:r>
              <a:rPr lang="cs-CZ" altLang="cs-CZ" sz="1800" dirty="0"/>
              <a:t>Magnetické záznamové médium v podobě kruhového rotujícího disku nad nímž nebo přímo po něm se pohybují hlavy </a:t>
            </a:r>
          </a:p>
          <a:p>
            <a:pPr eaLnBrk="1" hangingPunct="1"/>
            <a:r>
              <a:rPr lang="cs-CZ" altLang="cs-CZ" sz="1800" dirty="0"/>
              <a:t>Hlavy se pohybují proto, abychom mohli zaznamenat několik kruhových stop. Při vlastním čtení nebo zápisu se hlava nepohybuje. V pohybu je pouze při přechodu na jinou stopu</a:t>
            </a:r>
          </a:p>
          <a:p>
            <a:pPr eaLnBrk="1" hangingPunct="1"/>
            <a:r>
              <a:rPr lang="cs-CZ" altLang="cs-CZ" sz="1800" dirty="0"/>
              <a:t>Disk se otáčí, abychom ze stopy mohly již nehybnou hlavou číst data (nebo je do ní zapisovat)</a:t>
            </a:r>
          </a:p>
        </p:txBody>
      </p:sp>
      <p:pic>
        <p:nvPicPr>
          <p:cNvPr id="3" name="Obrázek 2">
            <a:extLst>
              <a:ext uri="{FF2B5EF4-FFF2-40B4-BE49-F238E27FC236}">
                <a16:creationId xmlns:a16="http://schemas.microsoft.com/office/drawing/2014/main" id="{559407E7-A8BA-46D2-99FD-4640D8595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768" y="3429000"/>
            <a:ext cx="4502232" cy="3374782"/>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SSD – mazání souborů</a:t>
            </a:r>
          </a:p>
        </p:txBody>
      </p:sp>
      <p:sp>
        <p:nvSpPr>
          <p:cNvPr id="3" name="Zástupný symbol pro obsah 2"/>
          <p:cNvSpPr>
            <a:spLocks noGrp="1"/>
          </p:cNvSpPr>
          <p:nvPr>
            <p:ph idx="1"/>
          </p:nvPr>
        </p:nvSpPr>
        <p:spPr/>
        <p:txBody>
          <a:bodyPr/>
          <a:lstStyle/>
          <a:p>
            <a:pPr lvl="1" eaLnBrk="1" hangingPunct="1"/>
            <a:r>
              <a:rPr lang="cs-CZ" altLang="cs-CZ" sz="2000" dirty="0"/>
              <a:t>Nové SSD má prázdné sektory, takže na zpočátku se vše zapisuje do prázdných bloků  </a:t>
            </a:r>
          </a:p>
          <a:p>
            <a:pPr lvl="1" eaLnBrk="1" hangingPunct="1"/>
            <a:r>
              <a:rPr lang="cs-CZ" altLang="cs-CZ" sz="2000" dirty="0"/>
              <a:t>Po čase se ale celé SSD zaplní nějakými daty (v každém bloku paměti jsou nějaká data, ačkoliv mohou patřit „smazaným“ soborům)</a:t>
            </a:r>
          </a:p>
          <a:p>
            <a:pPr lvl="1" eaLnBrk="1" hangingPunct="1"/>
            <a:r>
              <a:rPr lang="cs-CZ" altLang="cs-CZ" sz="2000" dirty="0"/>
              <a:t>Při dalším zápisu už není možné využít prázdné bloky (neexistuje blok paměti, do kterého by již dříve nebylo něco zapsáno) a před každým zápisem se musí vybraný blok paměti opravdu smazat (a to chvilku trvá) </a:t>
            </a:r>
          </a:p>
          <a:p>
            <a:pPr lvl="1" eaLnBrk="1" hangingPunct="1"/>
            <a:r>
              <a:rPr lang="cs-CZ" altLang="cs-CZ" sz="2000" dirty="0"/>
              <a:t>V tu chvíli by výkon značně klesl a zápis na disk je pomalý. Rychlost čtení neklesá, ta je stále konstantní</a:t>
            </a:r>
          </a:p>
          <a:p>
            <a:pPr lvl="1" eaLnBrk="1" hangingPunct="1"/>
            <a:r>
              <a:rPr lang="cs-CZ" altLang="cs-CZ" sz="2000" dirty="0"/>
              <a:t>Tento jev je patrný zejména u paměťových karet a USB </a:t>
            </a:r>
            <a:r>
              <a:rPr lang="cs-CZ" altLang="cs-CZ" sz="2000" dirty="0" err="1"/>
              <a:t>Flash</a:t>
            </a:r>
            <a:r>
              <a:rPr lang="cs-CZ" altLang="cs-CZ" sz="2000" dirty="0"/>
              <a:t> disků, u SSD musel být nějak vyřešen</a:t>
            </a:r>
          </a:p>
          <a:p>
            <a:endParaRPr lang="cs-CZ" dirty="0"/>
          </a:p>
        </p:txBody>
      </p:sp>
    </p:spTree>
    <p:extLst>
      <p:ext uri="{BB962C8B-B14F-4D97-AF65-F5344CB8AC3E}">
        <p14:creationId xmlns:p14="http://schemas.microsoft.com/office/powerpoint/2010/main" val="3743667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cs-CZ" altLang="cs-CZ"/>
              <a:t>SSD – mazání souboru</a:t>
            </a:r>
          </a:p>
        </p:txBody>
      </p:sp>
      <p:sp>
        <p:nvSpPr>
          <p:cNvPr id="117763" name="Rectangle 3"/>
          <p:cNvSpPr>
            <a:spLocks noGrp="1" noChangeArrowheads="1"/>
          </p:cNvSpPr>
          <p:nvPr>
            <p:ph type="body" idx="1"/>
          </p:nvPr>
        </p:nvSpPr>
        <p:spPr/>
        <p:txBody>
          <a:bodyPr/>
          <a:lstStyle/>
          <a:p>
            <a:pPr eaLnBrk="1" hangingPunct="1">
              <a:lnSpc>
                <a:spcPct val="90000"/>
              </a:lnSpc>
            </a:pPr>
            <a:r>
              <a:rPr lang="cs-CZ" altLang="cs-CZ" sz="2000" dirty="0"/>
              <a:t>Nejpoužívanějším řešením problému zápisu do neuvolněného bloku paměti je </a:t>
            </a:r>
            <a:r>
              <a:rPr lang="cs-CZ" altLang="cs-CZ" sz="2000" b="1" dirty="0"/>
              <a:t>TRIM</a:t>
            </a:r>
            <a:r>
              <a:rPr lang="cs-CZ" altLang="cs-CZ" sz="2000" dirty="0"/>
              <a:t>. </a:t>
            </a:r>
          </a:p>
          <a:p>
            <a:pPr eaLnBrk="1" hangingPunct="1">
              <a:lnSpc>
                <a:spcPct val="90000"/>
              </a:lnSpc>
            </a:pPr>
            <a:r>
              <a:rPr lang="cs-CZ" altLang="cs-CZ" sz="2000" dirty="0"/>
              <a:t>Je to příkaz, kterým operační systém informuje SSD disk o tom, že je možné interně vymazat určité bloky, protože systém je považuje za nepoužívané (leží zde data smazaných souborů) </a:t>
            </a:r>
          </a:p>
          <a:p>
            <a:pPr eaLnBrk="1" hangingPunct="1">
              <a:lnSpc>
                <a:spcPct val="90000"/>
              </a:lnSpc>
            </a:pPr>
            <a:r>
              <a:rPr lang="cs-CZ" altLang="cs-CZ" sz="2000" dirty="0"/>
              <a:t>To pak ale znemožní funkci </a:t>
            </a:r>
            <a:r>
              <a:rPr lang="cs-CZ" altLang="cs-CZ" sz="2000" i="1" dirty="0" err="1"/>
              <a:t>undelete</a:t>
            </a:r>
            <a:r>
              <a:rPr lang="cs-CZ" altLang="cs-CZ" sz="2000" i="1" dirty="0"/>
              <a:t> </a:t>
            </a:r>
            <a:r>
              <a:rPr lang="cs-CZ" altLang="cs-CZ" sz="2000" dirty="0"/>
              <a:t>(smazaný soubor se tím opravdu nenávratně odstraní, jeho sektory si SSD disk </a:t>
            </a:r>
            <a:r>
              <a:rPr lang="cs-CZ" altLang="cs-CZ" sz="2000" dirty="0" err="1"/>
              <a:t>vyresetuje</a:t>
            </a:r>
            <a:r>
              <a:rPr lang="cs-CZ" altLang="cs-CZ" sz="2000" dirty="0"/>
              <a:t>). V tom se pak SSD zásadně liší od pevného disku, kde mohou data po smazaných souborech přetrvávat ve svých sektorech celá léta, dokud se na toto místo OS nerozhodne zapsat nový soubor.</a:t>
            </a:r>
          </a:p>
          <a:p>
            <a:pPr eaLnBrk="1" hangingPunct="1">
              <a:lnSpc>
                <a:spcPct val="90000"/>
              </a:lnSpc>
            </a:pPr>
            <a:r>
              <a:rPr lang="cs-CZ" altLang="cs-CZ" sz="2000" dirty="0"/>
              <a:t>Vymazané bloky paměti jsou pak připravené pro rychlý přímý zápis (Bez TRIM by se jejich obsah uvolňoval až těsně před zápisem – připomínám, že zapisovat lze jen do smazaného bloku paměti)</a:t>
            </a:r>
          </a:p>
          <a:p>
            <a:pPr eaLnBrk="1" hangingPunct="1">
              <a:lnSpc>
                <a:spcPct val="90000"/>
              </a:lnSpc>
            </a:pPr>
            <a:r>
              <a:rPr lang="cs-CZ" altLang="cs-CZ" sz="2000" dirty="0"/>
              <a:t>Smazání bloku FLASH NAND paměti trvá několik milisekund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cs-CZ" altLang="cs-CZ"/>
              <a:t>Flash úložiště a malé soubory</a:t>
            </a:r>
          </a:p>
        </p:txBody>
      </p:sp>
      <p:sp>
        <p:nvSpPr>
          <p:cNvPr id="119811" name="Rectangle 3"/>
          <p:cNvSpPr>
            <a:spLocks noGrp="1" noChangeArrowheads="1"/>
          </p:cNvSpPr>
          <p:nvPr>
            <p:ph type="body" idx="1"/>
          </p:nvPr>
        </p:nvSpPr>
        <p:spPr>
          <a:xfrm>
            <a:off x="457200" y="1719263"/>
            <a:ext cx="8229600" cy="4805362"/>
          </a:xfrm>
        </p:spPr>
        <p:txBody>
          <a:bodyPr/>
          <a:lstStyle/>
          <a:p>
            <a:pPr eaLnBrk="1" hangingPunct="1">
              <a:lnSpc>
                <a:spcPct val="80000"/>
              </a:lnSpc>
            </a:pPr>
            <a:r>
              <a:rPr lang="cs-CZ" altLang="cs-CZ" sz="1500" dirty="0"/>
              <a:t>Celková kapacita úložiště na bázi FLASH paměti je součtem mnoha malých </a:t>
            </a:r>
            <a:r>
              <a:rPr lang="cs-CZ" altLang="cs-CZ" sz="1500" dirty="0" err="1"/>
              <a:t>flash</a:t>
            </a:r>
            <a:r>
              <a:rPr lang="cs-CZ" altLang="cs-CZ" sz="1500" dirty="0"/>
              <a:t> pamětí, ze kterých je tvořen</a:t>
            </a:r>
          </a:p>
          <a:p>
            <a:pPr eaLnBrk="1" hangingPunct="1">
              <a:lnSpc>
                <a:spcPct val="80000"/>
              </a:lnSpc>
            </a:pPr>
            <a:r>
              <a:rPr lang="cs-CZ" altLang="cs-CZ" sz="1500" dirty="0"/>
              <a:t>Těchto pamětí, které vlastně tvoří „sektory“ úložiště mohou být miliony</a:t>
            </a:r>
          </a:p>
          <a:p>
            <a:pPr eaLnBrk="1" hangingPunct="1">
              <a:lnSpc>
                <a:spcPct val="80000"/>
              </a:lnSpc>
            </a:pPr>
            <a:r>
              <a:rPr lang="cs-CZ" altLang="cs-CZ" sz="1500" dirty="0"/>
              <a:t>Připomeňme si, že při zápisu do </a:t>
            </a:r>
            <a:r>
              <a:rPr lang="cs-CZ" altLang="cs-CZ" sz="1500" dirty="0" err="1"/>
              <a:t>flash</a:t>
            </a:r>
            <a:r>
              <a:rPr lang="cs-CZ" altLang="cs-CZ" sz="1500" dirty="0"/>
              <a:t> je nutné ji nejprve celou smazat – maže se celý jeden sektor, tedy celá jedna z dílčích </a:t>
            </a:r>
            <a:r>
              <a:rPr lang="cs-CZ" altLang="cs-CZ" sz="1500" dirty="0" err="1"/>
              <a:t>flash</a:t>
            </a:r>
            <a:r>
              <a:rPr lang="cs-CZ" altLang="cs-CZ" sz="1500" dirty="0"/>
              <a:t> pamětí</a:t>
            </a:r>
          </a:p>
          <a:p>
            <a:pPr eaLnBrk="1" hangingPunct="1">
              <a:lnSpc>
                <a:spcPct val="80000"/>
              </a:lnSpc>
            </a:pPr>
            <a:r>
              <a:rPr lang="cs-CZ" altLang="cs-CZ" sz="1500" dirty="0"/>
              <a:t>Velký problém nastává pokud 32 GB úložiště bude rozděleno výrobcem na pouhých 65536 (2</a:t>
            </a:r>
            <a:r>
              <a:rPr lang="cs-CZ" altLang="cs-CZ" sz="1500" baseline="30000" dirty="0"/>
              <a:t>16</a:t>
            </a:r>
            <a:r>
              <a:rPr lang="cs-CZ" altLang="cs-CZ" sz="1500" dirty="0"/>
              <a:t>) bloků</a:t>
            </a:r>
          </a:p>
          <a:p>
            <a:pPr eaLnBrk="1" hangingPunct="1">
              <a:lnSpc>
                <a:spcPct val="80000"/>
              </a:lnSpc>
            </a:pPr>
            <a:r>
              <a:rPr lang="cs-CZ" altLang="cs-CZ" sz="1500" dirty="0"/>
              <a:t>Jeden blok je v tomto případě velký 512 kB (32 GB / 65536) – Celková kapacita úložiště je tedy tvořena spojením 65536 </a:t>
            </a:r>
            <a:r>
              <a:rPr lang="cs-CZ" altLang="cs-CZ" sz="1500" dirty="0" err="1"/>
              <a:t>flash</a:t>
            </a:r>
            <a:r>
              <a:rPr lang="cs-CZ" altLang="cs-CZ" sz="1500" dirty="0"/>
              <a:t> paměti s kapacitou 512 kB</a:t>
            </a:r>
          </a:p>
          <a:p>
            <a:pPr eaLnBrk="1" hangingPunct="1">
              <a:lnSpc>
                <a:spcPct val="80000"/>
              </a:lnSpc>
            </a:pPr>
            <a:r>
              <a:rPr lang="cs-CZ" altLang="cs-CZ" sz="1500" dirty="0"/>
              <a:t>Souborový systém NTFS běžně pracuje s clustery s velikostí 4 KB</a:t>
            </a:r>
          </a:p>
          <a:p>
            <a:pPr eaLnBrk="1" hangingPunct="1">
              <a:lnSpc>
                <a:spcPct val="80000"/>
              </a:lnSpc>
            </a:pPr>
            <a:r>
              <a:rPr lang="cs-CZ" altLang="cs-CZ" sz="1500" dirty="0"/>
              <a:t>V jedné </a:t>
            </a:r>
            <a:r>
              <a:rPr lang="cs-CZ" altLang="cs-CZ" sz="1500" dirty="0" err="1"/>
              <a:t>flash</a:t>
            </a:r>
            <a:r>
              <a:rPr lang="cs-CZ" altLang="cs-CZ" sz="1500" dirty="0"/>
              <a:t> paměti (bloku paměti) je tedy uloženo </a:t>
            </a:r>
            <a:r>
              <a:rPr lang="cs-CZ" altLang="cs-CZ" sz="1500" b="1" dirty="0"/>
              <a:t>128 clusterů </a:t>
            </a:r>
            <a:r>
              <a:rPr lang="cs-CZ" altLang="cs-CZ" sz="1500" dirty="0"/>
              <a:t>souborového systému</a:t>
            </a:r>
          </a:p>
          <a:p>
            <a:pPr eaLnBrk="1" hangingPunct="1">
              <a:lnSpc>
                <a:spcPct val="80000"/>
              </a:lnSpc>
            </a:pPr>
            <a:r>
              <a:rPr lang="cs-CZ" altLang="cs-CZ" sz="1500" dirty="0"/>
              <a:t>Při zápisu malého souboru (souboru, který zabere pouze jeden cluster), je nutné:</a:t>
            </a:r>
          </a:p>
          <a:p>
            <a:pPr lvl="2" eaLnBrk="1" hangingPunct="1">
              <a:lnSpc>
                <a:spcPct val="80000"/>
              </a:lnSpc>
            </a:pPr>
            <a:r>
              <a:rPr lang="cs-CZ" altLang="cs-CZ" sz="1400" dirty="0"/>
              <a:t>Přečíst obsah celého 512 kB bloku</a:t>
            </a:r>
          </a:p>
          <a:p>
            <a:pPr lvl="2" eaLnBrk="1" hangingPunct="1">
              <a:lnSpc>
                <a:spcPct val="80000"/>
              </a:lnSpc>
            </a:pPr>
            <a:r>
              <a:rPr lang="cs-CZ" altLang="cs-CZ" sz="1400" dirty="0"/>
              <a:t>Celý blok smazat </a:t>
            </a:r>
          </a:p>
          <a:p>
            <a:pPr lvl="2" eaLnBrk="1" hangingPunct="1">
              <a:lnSpc>
                <a:spcPct val="80000"/>
              </a:lnSpc>
            </a:pPr>
            <a:r>
              <a:rPr lang="cs-CZ" altLang="cs-CZ" sz="1400" dirty="0"/>
              <a:t>Zapsat zpět obsah 512 kB bloku, ve kterém dochází ke změně 4 kB dat (1 cluster, který sem zapisujeme), zbylých 508 kB (127 clusterů) zůstává beze změny</a:t>
            </a:r>
          </a:p>
          <a:p>
            <a:pPr lvl="2" eaLnBrk="1" hangingPunct="1">
              <a:lnSpc>
                <a:spcPct val="80000"/>
              </a:lnSpc>
            </a:pPr>
            <a:r>
              <a:rPr lang="cs-CZ" altLang="cs-CZ" sz="1400" dirty="0"/>
              <a:t>Zápis velmi malého souboru (např. 3 kB) bude trvat úplně stejně dlouho jako zápis souboru s velikostí 500 kB !</a:t>
            </a:r>
          </a:p>
          <a:p>
            <a:pPr lvl="2" eaLnBrk="1" hangingPunct="1">
              <a:lnSpc>
                <a:spcPct val="80000"/>
              </a:lnSpc>
            </a:pPr>
            <a:r>
              <a:rPr lang="cs-CZ" altLang="cs-CZ" sz="1400" dirty="0"/>
              <a:t>Toto je také jedním z důvodů vyššího WAF</a:t>
            </a:r>
          </a:p>
          <a:p>
            <a:pPr lvl="2" eaLnBrk="1" hangingPunct="1">
              <a:lnSpc>
                <a:spcPct val="80000"/>
              </a:lnSpc>
            </a:pPr>
            <a:r>
              <a:rPr lang="cs-CZ" altLang="cs-CZ" sz="1400" dirty="0"/>
              <a:t>Zápis malých souborů je velmi pomalý, protože se mění pouze část bloku pamětí, ale blok je nejprve potřeba celý přečíst, aby zůstali zachován i ty clustery, které se nemění, protože blok </a:t>
            </a:r>
            <a:r>
              <a:rPr lang="cs-CZ" altLang="cs-CZ" sz="1400" dirty="0" err="1"/>
              <a:t>flash</a:t>
            </a:r>
            <a:r>
              <a:rPr lang="cs-CZ" altLang="cs-CZ" sz="1400" dirty="0"/>
              <a:t> bude muset být kvůli zápis celý smazán</a:t>
            </a:r>
          </a:p>
          <a:p>
            <a:pPr lvl="2" eaLnBrk="1" hangingPunct="1">
              <a:lnSpc>
                <a:spcPct val="80000"/>
              </a:lnSpc>
            </a:pPr>
            <a:endParaRPr lang="cs-CZ" altLang="cs-CZ"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Nadpis 1"/>
          <p:cNvSpPr>
            <a:spLocks noGrp="1" noChangeArrowheads="1"/>
          </p:cNvSpPr>
          <p:nvPr>
            <p:ph type="title"/>
          </p:nvPr>
        </p:nvSpPr>
        <p:spPr/>
        <p:txBody>
          <a:bodyPr/>
          <a:lstStyle/>
          <a:p>
            <a:r>
              <a:rPr lang="cs-CZ" altLang="cs-CZ"/>
              <a:t>Flash úložiště a malé soubory</a:t>
            </a:r>
          </a:p>
        </p:txBody>
      </p:sp>
      <p:sp>
        <p:nvSpPr>
          <p:cNvPr id="120835" name="Zástupný symbol pro obsah 2"/>
          <p:cNvSpPr>
            <a:spLocks noGrp="1" noChangeArrowheads="1"/>
          </p:cNvSpPr>
          <p:nvPr>
            <p:ph idx="1"/>
          </p:nvPr>
        </p:nvSpPr>
        <p:spPr/>
        <p:txBody>
          <a:bodyPr/>
          <a:lstStyle/>
          <a:p>
            <a:r>
              <a:rPr lang="cs-CZ" altLang="cs-CZ" sz="1600" dirty="0"/>
              <a:t>Z uvedeného příkladu vyplývá, že zápis malých souborů do </a:t>
            </a:r>
            <a:r>
              <a:rPr lang="cs-CZ" altLang="cs-CZ" sz="1600" dirty="0" err="1"/>
              <a:t>Flash</a:t>
            </a:r>
            <a:r>
              <a:rPr lang="cs-CZ" altLang="cs-CZ" sz="1600" dirty="0"/>
              <a:t> úložišť může být velmi pomalý</a:t>
            </a:r>
          </a:p>
          <a:p>
            <a:r>
              <a:rPr lang="cs-CZ" altLang="cs-CZ" sz="1600" dirty="0"/>
              <a:t>Schválně zkuste zapsat 1000 souborů o velikosti 1 kB na paměťovou kartu….</a:t>
            </a:r>
          </a:p>
          <a:p>
            <a:r>
              <a:rPr lang="cs-CZ" altLang="cs-CZ" sz="1600" dirty="0"/>
              <a:t>…bude to trvat mnohem déle než zápis 1 MB velkého souboru, ačkoliv množství zapisovaných dat je stejné</a:t>
            </a:r>
          </a:p>
          <a:p>
            <a:r>
              <a:rPr lang="cs-CZ" altLang="cs-CZ" sz="1600" dirty="0"/>
              <a:t>K uvedenému fenoménu by u moderních SSD nemělo docházet a výrobcům se zde podařilo problém vyřešit (přetrvává ale u paměťových karet a </a:t>
            </a:r>
            <a:r>
              <a:rPr lang="cs-CZ" altLang="cs-CZ" sz="1600" dirty="0" err="1"/>
              <a:t>flashdisků</a:t>
            </a:r>
            <a:r>
              <a:rPr lang="cs-CZ" altLang="cs-CZ" sz="1600" dirty="0"/>
              <a:t>)</a:t>
            </a:r>
          </a:p>
          <a:p>
            <a:r>
              <a:rPr lang="cs-CZ" altLang="cs-CZ" sz="1600" dirty="0"/>
              <a:t>Při zápisu 4 kB clusteru se nebude načítat velký 512 kB blok jehož je součástí a nebudou se v něm provádět změny, ale data se raději rychle zapíší někam úplně jinam do volného bloku paměti a starý cluster v původním bloku se označí jako neplatný</a:t>
            </a:r>
          </a:p>
          <a:p>
            <a:r>
              <a:rPr lang="cs-CZ" altLang="cs-CZ" sz="1600" dirty="0"/>
              <a:t>Poté co vznikne mnoho takových neplatných clusterů v různých blocích dojde pomocí </a:t>
            </a:r>
            <a:r>
              <a:rPr lang="cs-CZ" altLang="cs-CZ" sz="1600" dirty="0" err="1"/>
              <a:t>garbage</a:t>
            </a:r>
            <a:r>
              <a:rPr lang="cs-CZ" altLang="cs-CZ" sz="1600" dirty="0"/>
              <a:t> </a:t>
            </a:r>
            <a:r>
              <a:rPr lang="cs-CZ" altLang="cs-CZ" sz="1600" dirty="0" err="1"/>
              <a:t>collection</a:t>
            </a:r>
            <a:r>
              <a:rPr lang="cs-CZ" altLang="cs-CZ" sz="1600" dirty="0"/>
              <a:t> k přepisu platných clusterů do nových bloků a vynechání smazaných dat</a:t>
            </a:r>
          </a:p>
          <a:p>
            <a:r>
              <a:rPr lang="cs-CZ" altLang="cs-CZ" sz="1600" dirty="0"/>
              <a:t>Pokud dochází k přepisu velkého množství malých souborů na různých místech, lze </a:t>
            </a:r>
            <a:r>
              <a:rPr lang="cs-CZ" altLang="cs-CZ" sz="1600" dirty="0" err="1"/>
              <a:t>očekávát</a:t>
            </a:r>
            <a:r>
              <a:rPr lang="cs-CZ" altLang="cs-CZ" sz="1600" dirty="0"/>
              <a:t> vysoký </a:t>
            </a:r>
            <a:r>
              <a:rPr lang="cs-CZ" altLang="cs-CZ" sz="1600" dirty="0" err="1"/>
              <a:t>Write</a:t>
            </a:r>
            <a:r>
              <a:rPr lang="cs-CZ" altLang="cs-CZ" sz="1600" dirty="0"/>
              <a:t> </a:t>
            </a:r>
            <a:r>
              <a:rPr lang="cs-CZ" altLang="cs-CZ" sz="1600" dirty="0" err="1"/>
              <a:t>Amplification</a:t>
            </a:r>
            <a:r>
              <a:rPr lang="cs-CZ" altLang="cs-CZ" sz="1600" dirty="0"/>
              <a:t> </a:t>
            </a:r>
            <a:r>
              <a:rPr lang="cs-CZ" altLang="cs-CZ" sz="1600" dirty="0" err="1"/>
              <a:t>Factor</a:t>
            </a:r>
            <a:r>
              <a:rPr lang="cs-CZ" altLang="cs-CZ" sz="1600" dirty="0"/>
              <a:t> – skutečné množství dat, které se uvnitř SSD musí zapsat a přesunout bude mnohem vyšší</a:t>
            </a:r>
          </a:p>
          <a:p>
            <a:pPr marL="0" indent="0">
              <a:buNone/>
            </a:pPr>
            <a:endParaRPr lang="cs-CZ" altLang="cs-CZ" sz="20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Nadpis 1"/>
          <p:cNvSpPr>
            <a:spLocks noGrp="1" noChangeArrowheads="1"/>
          </p:cNvSpPr>
          <p:nvPr>
            <p:ph type="title"/>
          </p:nvPr>
        </p:nvSpPr>
        <p:spPr/>
        <p:txBody>
          <a:bodyPr/>
          <a:lstStyle/>
          <a:p>
            <a:r>
              <a:rPr lang="cs-CZ" altLang="cs-CZ"/>
              <a:t>SSD</a:t>
            </a:r>
          </a:p>
        </p:txBody>
      </p:sp>
      <p:sp>
        <p:nvSpPr>
          <p:cNvPr id="3" name="Zástupný symbol pro obsah 2"/>
          <p:cNvSpPr>
            <a:spLocks noGrp="1"/>
          </p:cNvSpPr>
          <p:nvPr>
            <p:ph idx="1"/>
          </p:nvPr>
        </p:nvSpPr>
        <p:spPr/>
        <p:txBody>
          <a:bodyPr/>
          <a:lstStyle/>
          <a:p>
            <a:pPr>
              <a:defRPr/>
            </a:pPr>
            <a:r>
              <a:rPr lang="cs-CZ" sz="2000" dirty="0"/>
              <a:t>Schopnost zapsat velké množství malých souborů na různá náhodná místa vystihuje parametr IOPS</a:t>
            </a:r>
          </a:p>
          <a:p>
            <a:pPr>
              <a:defRPr/>
            </a:pPr>
            <a:r>
              <a:rPr lang="cs-CZ" sz="2000" dirty="0"/>
              <a:t>IOPS (Input-Output </a:t>
            </a:r>
            <a:r>
              <a:rPr lang="cs-CZ" sz="2000" dirty="0" err="1"/>
              <a:t>Operations</a:t>
            </a:r>
            <a:r>
              <a:rPr lang="cs-CZ" sz="2000" dirty="0"/>
              <a:t> Per Second)</a:t>
            </a:r>
          </a:p>
          <a:p>
            <a:pPr lvl="1">
              <a:defRPr/>
            </a:pPr>
            <a:r>
              <a:rPr lang="cs-CZ" sz="1600" dirty="0"/>
              <a:t>Počet náhodného zápisu/čtení 4 kB clusterů za sekundu</a:t>
            </a:r>
          </a:p>
          <a:p>
            <a:pPr>
              <a:defRPr/>
            </a:pPr>
            <a:r>
              <a:rPr lang="cs-CZ" sz="2000" dirty="0"/>
              <a:t>Velmi nízké hodnoty IOPS dnes mají již jen paměťové a karty a USB </a:t>
            </a:r>
            <a:r>
              <a:rPr lang="cs-CZ" sz="2000" dirty="0" err="1"/>
              <a:t>Flash</a:t>
            </a:r>
            <a:r>
              <a:rPr lang="cs-CZ" sz="2000" dirty="0"/>
              <a:t> disky  (hodnoty okolo 100)</a:t>
            </a:r>
          </a:p>
          <a:p>
            <a:pPr>
              <a:defRPr/>
            </a:pPr>
            <a:r>
              <a:rPr lang="cs-CZ" sz="2000" dirty="0"/>
              <a:t>Běžný pevný disk má IOPS cca 150</a:t>
            </a:r>
          </a:p>
          <a:p>
            <a:pPr>
              <a:defRPr/>
            </a:pPr>
            <a:r>
              <a:rPr lang="cs-CZ" sz="2000" dirty="0"/>
              <a:t>Moderní SSD naopak dosahují velmi vysokých hodnot IOPS přesahujících 100 000</a:t>
            </a:r>
          </a:p>
          <a:p>
            <a:pPr>
              <a:defRPr/>
            </a:pPr>
            <a:r>
              <a:rPr lang="cs-CZ" sz="2000" dirty="0"/>
              <a:t>SSD jsou tedy velmi vhodné pro náhodné čtení nebo zápis mnoha malých souborů</a:t>
            </a:r>
          </a:p>
          <a:p>
            <a:pPr>
              <a:defRPr/>
            </a:pPr>
            <a:r>
              <a:rPr lang="cs-CZ" sz="2000" dirty="0"/>
              <a:t>Vysoké hodnoty IOPS je dosaženo paralelním čtením z mnoha různých paměťových bloků, navíc v každém bloku leží několik malých souborů naráz</a:t>
            </a:r>
          </a:p>
          <a:p>
            <a:pPr marL="0" indent="0">
              <a:buNone/>
              <a:defRPr/>
            </a:pPr>
            <a:endParaRPr lang="cs-CZ" sz="2000" dirty="0"/>
          </a:p>
          <a:p>
            <a:pPr marL="0" indent="0">
              <a:buFont typeface="Wingdings" pitchFamily="2" charset="2"/>
              <a:buNone/>
              <a:defRPr/>
            </a:pPr>
            <a:endParaRPr lang="cs-CZ"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Nadpis 1"/>
          <p:cNvSpPr>
            <a:spLocks noGrp="1" noChangeArrowheads="1"/>
          </p:cNvSpPr>
          <p:nvPr>
            <p:ph type="title"/>
          </p:nvPr>
        </p:nvSpPr>
        <p:spPr/>
        <p:txBody>
          <a:bodyPr/>
          <a:lstStyle/>
          <a:p>
            <a:r>
              <a:rPr lang="cs-CZ" altLang="cs-CZ"/>
              <a:t>Rozrhraní pro připojení SSD</a:t>
            </a:r>
          </a:p>
        </p:txBody>
      </p:sp>
      <p:sp>
        <p:nvSpPr>
          <p:cNvPr id="122883" name="Zástupný obsah 2"/>
          <p:cNvSpPr>
            <a:spLocks noGrp="1" noChangeArrowheads="1"/>
          </p:cNvSpPr>
          <p:nvPr>
            <p:ph idx="1"/>
          </p:nvPr>
        </p:nvSpPr>
        <p:spPr/>
        <p:txBody>
          <a:bodyPr/>
          <a:lstStyle/>
          <a:p>
            <a:r>
              <a:rPr lang="cs-CZ" altLang="cs-CZ" sz="1600" b="1" dirty="0"/>
              <a:t>SATA III</a:t>
            </a:r>
            <a:r>
              <a:rPr lang="cs-CZ" altLang="cs-CZ" sz="1600" dirty="0"/>
              <a:t> – Třetí generace standardního rozhraní při připojování disků. Moderní SSD disky rychlostně překonávají možnosti sběrnice SATA, který byla vyvinuto pro klasické pomalé pevné disky</a:t>
            </a:r>
          </a:p>
          <a:p>
            <a:r>
              <a:rPr lang="cs-CZ" altLang="cs-CZ" sz="1600" b="1" dirty="0" err="1"/>
              <a:t>mSATA</a:t>
            </a:r>
            <a:r>
              <a:rPr lang="cs-CZ" altLang="cs-CZ" sz="1600" dirty="0"/>
              <a:t> – rozhraní SATA, stejný výkon, pouze jiný (menší) konektor</a:t>
            </a:r>
          </a:p>
          <a:p>
            <a:r>
              <a:rPr lang="cs-CZ" altLang="cs-CZ" sz="1600" b="1" dirty="0"/>
              <a:t>M.2 (SATA)</a:t>
            </a:r>
            <a:r>
              <a:rPr lang="cs-CZ" altLang="cs-CZ" sz="1600" dirty="0"/>
              <a:t> – Moderní formát SSD s nižšími rozměry, ale komunikace stále probíhá přes SATA</a:t>
            </a:r>
          </a:p>
          <a:p>
            <a:r>
              <a:rPr lang="cs-CZ" altLang="cs-CZ" sz="1600" b="1" dirty="0"/>
              <a:t>M.2 (</a:t>
            </a:r>
            <a:r>
              <a:rPr lang="cs-CZ" altLang="cs-CZ" sz="1600" b="1" dirty="0" err="1"/>
              <a:t>NVMe</a:t>
            </a:r>
            <a:r>
              <a:rPr lang="cs-CZ" altLang="cs-CZ" sz="1600" b="1" dirty="0"/>
              <a:t>)</a:t>
            </a:r>
            <a:r>
              <a:rPr lang="cs-CZ" altLang="cs-CZ" sz="1600" dirty="0"/>
              <a:t> – </a:t>
            </a:r>
            <a:r>
              <a:rPr lang="cs-CZ" altLang="cs-CZ" sz="1600" dirty="0" err="1"/>
              <a:t>NVMe</a:t>
            </a:r>
            <a:r>
              <a:rPr lang="cs-CZ" altLang="cs-CZ" sz="1600" dirty="0"/>
              <a:t> je komunikační rozhraní, které nahradilo SATA a naplňuje potřeby rychlých SSD disků mnohem lépe. Jeho největší výhodou je umožnění vysokorychlostního paralelního přenosu dat skrze sběrnici PCI-Express. SSD disky využívající protokolu </a:t>
            </a:r>
            <a:r>
              <a:rPr lang="cs-CZ" altLang="cs-CZ" sz="1600" dirty="0" err="1"/>
              <a:t>NVMe</a:t>
            </a:r>
            <a:r>
              <a:rPr lang="cs-CZ" altLang="cs-CZ" sz="1600" dirty="0"/>
              <a:t> jsou nejrychlejšími úložišti současnosti</a:t>
            </a:r>
          </a:p>
          <a:p>
            <a:r>
              <a:rPr lang="cs-CZ" altLang="cs-CZ" sz="1600" b="1" dirty="0"/>
              <a:t>PCI-Express </a:t>
            </a:r>
            <a:r>
              <a:rPr lang="cs-CZ" altLang="cs-CZ" sz="1600" dirty="0"/>
              <a:t>– </a:t>
            </a:r>
            <a:r>
              <a:rPr lang="cs-CZ" altLang="cs-CZ" sz="1600" dirty="0" err="1"/>
              <a:t>PCIe</a:t>
            </a:r>
            <a:r>
              <a:rPr lang="cs-CZ" altLang="cs-CZ" sz="1600" dirty="0"/>
              <a:t> SSD disky jsou vlastně </a:t>
            </a:r>
            <a:r>
              <a:rPr lang="cs-CZ" altLang="cs-CZ" sz="1600" dirty="0" err="1"/>
              <a:t>NVMe</a:t>
            </a:r>
            <a:r>
              <a:rPr lang="cs-CZ" altLang="cs-CZ" sz="1600" dirty="0"/>
              <a:t> SSD disky, které namísto specializovaného M.2 slotu využívají obecný konektor sběrnice PCI Express 3.0 x4 a komunikují tedy pomocí čtyřech linek. </a:t>
            </a:r>
          </a:p>
          <a:p>
            <a:r>
              <a:rPr lang="cs-CZ" altLang="cs-CZ" sz="1600" b="1" dirty="0"/>
              <a:t>U.2</a:t>
            </a:r>
            <a:r>
              <a:rPr lang="cs-CZ" altLang="cs-CZ" sz="1600" dirty="0"/>
              <a:t> – Formát M.2 umožnil SSD disky dále výrazně zmenšit. Konektor U.2 dokáže připojit 2,5“ SSD disky pomocí standardu </a:t>
            </a:r>
            <a:r>
              <a:rPr lang="cs-CZ" altLang="cs-CZ" sz="1600" dirty="0" err="1"/>
              <a:t>NVMe</a:t>
            </a:r>
            <a:r>
              <a:rPr lang="cs-CZ" altLang="cs-CZ" sz="1600" dirty="0"/>
              <a:t> a zajistit tak vysoké rychlosti i pro ně. Pokud základní deska konektorem U.2 nedisponuje, lze ho skrze redukci připojit do slotu M.2.</a:t>
            </a:r>
          </a:p>
          <a:p>
            <a:endParaRPr lang="cs-CZ" altLang="cs-CZ"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Nadpis 1"/>
          <p:cNvSpPr>
            <a:spLocks noGrp="1" noChangeArrowheads="1"/>
          </p:cNvSpPr>
          <p:nvPr>
            <p:ph type="title"/>
          </p:nvPr>
        </p:nvSpPr>
        <p:spPr/>
        <p:txBody>
          <a:bodyPr/>
          <a:lstStyle/>
          <a:p>
            <a:r>
              <a:rPr lang="cs-CZ" altLang="cs-CZ"/>
              <a:t>mSATA 				M.2</a:t>
            </a:r>
          </a:p>
        </p:txBody>
      </p:sp>
      <p:pic>
        <p:nvPicPr>
          <p:cNvPr id="123907" name="Obráze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1773238"/>
            <a:ext cx="45085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Obrázek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773238"/>
            <a:ext cx="2462213"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Nadpis 1"/>
          <p:cNvSpPr>
            <a:spLocks noGrp="1" noChangeArrowheads="1"/>
          </p:cNvSpPr>
          <p:nvPr>
            <p:ph type="title"/>
          </p:nvPr>
        </p:nvSpPr>
        <p:spPr/>
        <p:txBody>
          <a:bodyPr/>
          <a:lstStyle/>
          <a:p>
            <a:r>
              <a:rPr lang="cs-CZ" altLang="cs-CZ"/>
              <a:t>Redukce SATA-mSATA</a:t>
            </a:r>
          </a:p>
        </p:txBody>
      </p:sp>
      <p:pic>
        <p:nvPicPr>
          <p:cNvPr id="124931" name="Obráze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19225"/>
            <a:ext cx="5903913"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Nadpis 1"/>
          <p:cNvSpPr>
            <a:spLocks noGrp="1" noChangeArrowheads="1"/>
          </p:cNvSpPr>
          <p:nvPr>
            <p:ph type="title"/>
          </p:nvPr>
        </p:nvSpPr>
        <p:spPr/>
        <p:txBody>
          <a:bodyPr/>
          <a:lstStyle/>
          <a:p>
            <a:r>
              <a:rPr lang="cs-CZ" altLang="cs-CZ"/>
              <a:t>PCI-Express SSD</a:t>
            </a:r>
          </a:p>
        </p:txBody>
      </p:sp>
      <p:pic>
        <p:nvPicPr>
          <p:cNvPr id="125955" name="Obráze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Nadpis 1"/>
          <p:cNvSpPr>
            <a:spLocks noGrp="1" noChangeArrowheads="1"/>
          </p:cNvSpPr>
          <p:nvPr>
            <p:ph type="title"/>
          </p:nvPr>
        </p:nvSpPr>
        <p:spPr/>
        <p:txBody>
          <a:bodyPr/>
          <a:lstStyle/>
          <a:p>
            <a:r>
              <a:rPr lang="cs-CZ" altLang="cs-CZ"/>
              <a:t>NVMe</a:t>
            </a:r>
          </a:p>
        </p:txBody>
      </p:sp>
      <p:sp>
        <p:nvSpPr>
          <p:cNvPr id="126979" name="Zástupný obsah 2"/>
          <p:cNvSpPr>
            <a:spLocks noGrp="1" noChangeArrowheads="1"/>
          </p:cNvSpPr>
          <p:nvPr>
            <p:ph idx="1"/>
          </p:nvPr>
        </p:nvSpPr>
        <p:spPr/>
        <p:txBody>
          <a:bodyPr/>
          <a:lstStyle/>
          <a:p>
            <a:r>
              <a:rPr lang="cs-CZ" altLang="cs-CZ" sz="2000"/>
              <a:t>Non-volatile memory express</a:t>
            </a:r>
          </a:p>
          <a:p>
            <a:r>
              <a:rPr lang="cs-CZ" altLang="cs-CZ" sz="2000"/>
              <a:t>Protokol pro komunikaci s nevolatilní pamětí (paměť nezávislá na napájení)</a:t>
            </a:r>
          </a:p>
          <a:p>
            <a:r>
              <a:rPr lang="cs-CZ" altLang="cs-CZ" sz="2000"/>
              <a:t>Protokol je založený na principech PCI-e a umožňuje lépe využít výkon moderních SSD</a:t>
            </a:r>
          </a:p>
          <a:p>
            <a:r>
              <a:rPr lang="cs-CZ" altLang="cs-CZ" sz="2000"/>
              <a:t>Původní sada příkazů ATA, se kterou operují SATA disky, byla vyvinuta v dobách klasických pevných disků, které měly podstatně odlišné vlastnosti od dnešních SSD</a:t>
            </a:r>
          </a:p>
          <a:p>
            <a:r>
              <a:rPr lang="cs-CZ" altLang="cs-CZ" sz="2000"/>
              <a:t>Nový protokol NVMe je zcela přizpůsoben vlastnostem SSD a nabízí možnost dosažení vyšších hodnot IOPS a nižší latence</a:t>
            </a:r>
          </a:p>
          <a:p>
            <a:r>
              <a:rPr lang="cs-CZ" altLang="cs-CZ" sz="2000"/>
              <a:t>Ve fází vývoje je budoucí NVMe verze, které by měla komunikovat s SSD přes optiku</a:t>
            </a:r>
          </a:p>
          <a:p>
            <a:endParaRPr lang="cs-CZ" altLang="cs-CZ"/>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A195A742-A1B7-4C2C-A609-AD10A4569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7" y="2564904"/>
            <a:ext cx="4788023" cy="4927740"/>
          </a:xfrm>
          <a:prstGeom prst="rect">
            <a:avLst/>
          </a:prstGeom>
        </p:spPr>
      </p:pic>
      <p:sp>
        <p:nvSpPr>
          <p:cNvPr id="2" name="Nadpis 1">
            <a:extLst>
              <a:ext uri="{FF2B5EF4-FFF2-40B4-BE49-F238E27FC236}">
                <a16:creationId xmlns:a16="http://schemas.microsoft.com/office/drawing/2014/main" id="{ED96DD59-C3F9-4840-AFDD-4FAC9B0A84B8}"/>
              </a:ext>
            </a:extLst>
          </p:cNvPr>
          <p:cNvSpPr>
            <a:spLocks noGrp="1"/>
          </p:cNvSpPr>
          <p:nvPr>
            <p:ph type="title"/>
          </p:nvPr>
        </p:nvSpPr>
        <p:spPr/>
        <p:txBody>
          <a:bodyPr/>
          <a:lstStyle/>
          <a:p>
            <a:r>
              <a:rPr lang="cs-CZ" dirty="0"/>
              <a:t>Disketa</a:t>
            </a:r>
          </a:p>
        </p:txBody>
      </p:sp>
      <p:sp>
        <p:nvSpPr>
          <p:cNvPr id="3" name="Zástupný obsah 2">
            <a:extLst>
              <a:ext uri="{FF2B5EF4-FFF2-40B4-BE49-F238E27FC236}">
                <a16:creationId xmlns:a16="http://schemas.microsoft.com/office/drawing/2014/main" id="{4A2DF436-A0FA-43D4-8A3A-4926A25B87BE}"/>
              </a:ext>
            </a:extLst>
          </p:cNvPr>
          <p:cNvSpPr>
            <a:spLocks noGrp="1"/>
          </p:cNvSpPr>
          <p:nvPr>
            <p:ph idx="1"/>
          </p:nvPr>
        </p:nvSpPr>
        <p:spPr/>
        <p:txBody>
          <a:bodyPr/>
          <a:lstStyle/>
          <a:p>
            <a:pPr eaLnBrk="1" hangingPunct="1"/>
            <a:r>
              <a:rPr lang="cs-CZ" altLang="cs-CZ" sz="1600" dirty="0"/>
              <a:t>U </a:t>
            </a:r>
            <a:r>
              <a:rPr lang="cs-CZ" altLang="cs-CZ" sz="1600" b="1" dirty="0"/>
              <a:t>disket</a:t>
            </a:r>
            <a:r>
              <a:rPr lang="cs-CZ" altLang="cs-CZ" sz="1600" dirty="0"/>
              <a:t> byl nosným materiálem pružný </a:t>
            </a:r>
            <a:r>
              <a:rPr lang="cs-CZ" altLang="cs-CZ" sz="1600" b="1" dirty="0"/>
              <a:t>plastový kotouč</a:t>
            </a:r>
            <a:r>
              <a:rPr lang="cs-CZ" altLang="cs-CZ" sz="1600" dirty="0"/>
              <a:t> s tenkou magnetickou vrstvou, po kterém se přímo </a:t>
            </a:r>
            <a:r>
              <a:rPr lang="cs-CZ" altLang="cs-CZ" sz="1600" b="1" dirty="0"/>
              <a:t>klouzají hlavy</a:t>
            </a:r>
            <a:r>
              <a:rPr lang="cs-CZ" altLang="cs-CZ" sz="1600" dirty="0"/>
              <a:t> z obou stran média čímž dochází k opotřebení povrchu a vzniku vadných míst </a:t>
            </a:r>
          </a:p>
          <a:p>
            <a:pPr eaLnBrk="1" hangingPunct="1"/>
            <a:r>
              <a:rPr lang="cs-CZ" altLang="cs-CZ" sz="1600" b="1" dirty="0"/>
              <a:t>floppy</a:t>
            </a:r>
            <a:r>
              <a:rPr lang="cs-CZ" altLang="cs-CZ" sz="1600" dirty="0"/>
              <a:t> disk=</a:t>
            </a:r>
            <a:r>
              <a:rPr lang="cs-CZ" altLang="cs-CZ" sz="1600" b="1" dirty="0"/>
              <a:t>pružný</a:t>
            </a:r>
            <a:r>
              <a:rPr lang="cs-CZ" altLang="cs-CZ" sz="1600" dirty="0"/>
              <a:t> disk (protože je z tenkého ohebného materiálu)</a:t>
            </a:r>
          </a:p>
          <a:p>
            <a:pPr eaLnBrk="1" hangingPunct="1"/>
            <a:r>
              <a:rPr lang="cs-CZ" altLang="cs-CZ" sz="1600" dirty="0"/>
              <a:t>Floppy disk fungoval jako přenosné záznamové médium s malou kapacitou</a:t>
            </a:r>
          </a:p>
          <a:p>
            <a:pPr eaLnBrk="1" hangingPunct="1"/>
            <a:r>
              <a:rPr lang="cs-CZ" altLang="cs-CZ" sz="1600" dirty="0"/>
              <a:t>Éra disket již odezněla</a:t>
            </a:r>
          </a:p>
          <a:p>
            <a:endParaRPr lang="cs-CZ" sz="1600" dirty="0"/>
          </a:p>
        </p:txBody>
      </p:sp>
      <p:pic>
        <p:nvPicPr>
          <p:cNvPr id="5" name="Obrázek 4">
            <a:extLst>
              <a:ext uri="{FF2B5EF4-FFF2-40B4-BE49-F238E27FC236}">
                <a16:creationId xmlns:a16="http://schemas.microsoft.com/office/drawing/2014/main" id="{A5487526-253E-48EE-B875-91D3449A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483531"/>
            <a:ext cx="4466807" cy="2967236"/>
          </a:xfrm>
          <a:prstGeom prst="rect">
            <a:avLst/>
          </a:prstGeom>
        </p:spPr>
      </p:pic>
    </p:spTree>
    <p:extLst>
      <p:ext uri="{BB962C8B-B14F-4D97-AF65-F5344CB8AC3E}">
        <p14:creationId xmlns:p14="http://schemas.microsoft.com/office/powerpoint/2010/main" val="19789778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Nadpis 1"/>
          <p:cNvSpPr>
            <a:spLocks noGrp="1" noChangeArrowheads="1"/>
          </p:cNvSpPr>
          <p:nvPr>
            <p:ph type="title"/>
          </p:nvPr>
        </p:nvSpPr>
        <p:spPr/>
        <p:txBody>
          <a:bodyPr/>
          <a:lstStyle/>
          <a:p>
            <a:r>
              <a:rPr lang="cs-CZ" altLang="cs-CZ"/>
              <a:t>Intel Optane</a:t>
            </a:r>
          </a:p>
        </p:txBody>
      </p:sp>
      <p:sp>
        <p:nvSpPr>
          <p:cNvPr id="128003" name="Zástupný obsah 2"/>
          <p:cNvSpPr>
            <a:spLocks noGrp="1" noChangeArrowheads="1"/>
          </p:cNvSpPr>
          <p:nvPr>
            <p:ph idx="1"/>
          </p:nvPr>
        </p:nvSpPr>
        <p:spPr>
          <a:xfrm>
            <a:off x="457200" y="1628775"/>
            <a:ext cx="8229600" cy="4411663"/>
          </a:xfrm>
        </p:spPr>
        <p:txBody>
          <a:bodyPr/>
          <a:lstStyle/>
          <a:p>
            <a:r>
              <a:rPr lang="cs-CZ" altLang="cs-CZ" sz="2000"/>
              <a:t>Intel Optane Memory je SSD, který funguje jako rychlá vyrovnávací paměť, do které se automaticky přesunou nejpoužívanější soubory -aplikace a data z pevného disku </a:t>
            </a:r>
          </a:p>
          <a:p>
            <a:r>
              <a:rPr lang="cs-CZ" altLang="cs-CZ" sz="2000"/>
              <a:t>Díky tomu dojde ke zrychlení odezvy operačního systému</a:t>
            </a:r>
          </a:p>
          <a:p>
            <a:r>
              <a:rPr lang="cs-CZ" altLang="cs-CZ" sz="2000"/>
              <a:t>Paměť Intel Optane se dodává s kapacitou 16 a 32 GB ve formátu M.2</a:t>
            </a:r>
          </a:p>
          <a:p>
            <a:r>
              <a:rPr lang="cs-CZ" altLang="cs-CZ" sz="2000"/>
              <a:t>Rychlost sekvenčního čtení dosahuje 1000 MB/s, zápis 150 až 300 MB/s</a:t>
            </a:r>
          </a:p>
          <a:p>
            <a:r>
              <a:rPr lang="cs-CZ" altLang="cs-CZ" sz="2000"/>
              <a:t>Náhodné čtení má výkon cca 200 000 IOPS</a:t>
            </a:r>
          </a:p>
          <a:p>
            <a:r>
              <a:rPr lang="cs-CZ" altLang="cs-CZ" sz="2000"/>
              <a:t>Životnost použité FLASH je cca 10 000 přepisů - podstatně vyšší než u běžných SSD, protože se předpokládá častá obměna cachovaných souborů</a:t>
            </a:r>
          </a:p>
          <a:p>
            <a:r>
              <a:rPr lang="cs-CZ" altLang="cs-CZ" sz="2000"/>
              <a:t>Bohužel vyšší je také cena – kolem 40 Kč/GB, takže je otázka, zda by nebylo výhodnější investovat rovnou do plnohodnotného SSD místo pevného disku</a:t>
            </a:r>
          </a:p>
          <a:p>
            <a:endParaRPr lang="cs-CZ" altLang="cs-CZ"/>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Nadpis 1"/>
          <p:cNvSpPr>
            <a:spLocks noGrp="1"/>
          </p:cNvSpPr>
          <p:nvPr>
            <p:ph type="title"/>
          </p:nvPr>
        </p:nvSpPr>
        <p:spPr/>
        <p:txBody>
          <a:bodyPr/>
          <a:lstStyle/>
          <a:p>
            <a:r>
              <a:rPr lang="cs-CZ" altLang="cs-CZ"/>
              <a:t>eMMC</a:t>
            </a:r>
          </a:p>
        </p:txBody>
      </p:sp>
      <p:sp>
        <p:nvSpPr>
          <p:cNvPr id="129027" name="Zástupný symbol pro obsah 2"/>
          <p:cNvSpPr>
            <a:spLocks noGrp="1"/>
          </p:cNvSpPr>
          <p:nvPr>
            <p:ph idx="1"/>
          </p:nvPr>
        </p:nvSpPr>
        <p:spPr/>
        <p:txBody>
          <a:bodyPr/>
          <a:lstStyle/>
          <a:p>
            <a:r>
              <a:rPr lang="cs-CZ" altLang="cs-CZ" sz="1800"/>
              <a:t>eMMC – embedded MultiMedia Card  </a:t>
            </a:r>
          </a:p>
          <a:p>
            <a:r>
              <a:rPr lang="cs-CZ" altLang="cs-CZ" sz="1800"/>
              <a:t>Jedná se úložiště fungující podobně jako SD karta</a:t>
            </a:r>
          </a:p>
          <a:p>
            <a:r>
              <a:rPr lang="cs-CZ" altLang="cs-CZ" sz="1800"/>
              <a:t>Nejčastěji ho nalezneme v mobilních telefonech, tabletech a levných noteboocích</a:t>
            </a:r>
          </a:p>
          <a:p>
            <a:r>
              <a:rPr lang="cs-CZ" altLang="cs-CZ" sz="1800"/>
              <a:t>SD karta i SSD používají FLASH NAND pro ukládání dat</a:t>
            </a:r>
          </a:p>
          <a:p>
            <a:r>
              <a:rPr lang="cs-CZ" altLang="cs-CZ" sz="1800"/>
              <a:t>eMMC úložiště jsou levnější než SSD</a:t>
            </a:r>
          </a:p>
          <a:p>
            <a:r>
              <a:rPr lang="cs-CZ" altLang="cs-CZ" sz="1800"/>
              <a:t>Mezi SD kartou a SSD je zásadní rozdíl</a:t>
            </a:r>
          </a:p>
          <a:p>
            <a:r>
              <a:rPr lang="cs-CZ" altLang="cs-CZ" sz="1800"/>
              <a:t>eMMC má mnohem jednodušší firmware, který neumožňuje dosažení vysokého IOPS, hůře funguje rovnoměrné zatěžování všech bloků paměti stejným počtem přepisu a chybí efektivní TRIM</a:t>
            </a:r>
          </a:p>
          <a:p>
            <a:r>
              <a:rPr lang="cs-CZ" altLang="cs-CZ" sz="1800"/>
              <a:t>V SSD je vysoké propustnosti a IOPS dosaženo paralelismem – řídící chip SSD se snaží operace čtení a zápisu rozložit paralelně mezi několik chipů (fyzicky je úplně jedno, kde budou data ležet, přístup do všech míst trvá stejně dlouho, tak je umístíme, aby byla co nejvíc rozprostřena a šla číst paralelně z mnoha chipů – v podstatě to funguje skoro jako RAID)</a:t>
            </a:r>
          </a:p>
          <a:p>
            <a:r>
              <a:rPr lang="cs-CZ" altLang="cs-CZ" sz="1800"/>
              <a:t>SSD jsou prostě sofistikovanější technologie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Nadpis 1"/>
          <p:cNvSpPr>
            <a:spLocks noGrp="1" noChangeArrowheads="1"/>
          </p:cNvSpPr>
          <p:nvPr>
            <p:ph type="title"/>
          </p:nvPr>
        </p:nvSpPr>
        <p:spPr/>
        <p:txBody>
          <a:bodyPr/>
          <a:lstStyle/>
          <a:p>
            <a:r>
              <a:rPr lang="cs-CZ" altLang="cs-CZ"/>
              <a:t>Srovnání SSD - HDD</a:t>
            </a:r>
          </a:p>
        </p:txBody>
      </p:sp>
      <p:graphicFrame>
        <p:nvGraphicFramePr>
          <p:cNvPr id="10" name="Tabulka 10"/>
          <p:cNvGraphicFramePr>
            <a:graphicFrameLocks noGrp="1"/>
          </p:cNvGraphicFramePr>
          <p:nvPr>
            <p:ph idx="1"/>
          </p:nvPr>
        </p:nvGraphicFramePr>
        <p:xfrm>
          <a:off x="136525" y="1700213"/>
          <a:ext cx="8870949" cy="4303712"/>
        </p:xfrm>
        <a:graphic>
          <a:graphicData uri="http://schemas.openxmlformats.org/drawingml/2006/table">
            <a:tbl>
              <a:tblPr firstRow="1" bandRow="1">
                <a:tableStyleId>{5C22544A-7EE6-4342-B048-85BDC9FD1C3A}</a:tableStyleId>
              </a:tblPr>
              <a:tblGrid>
                <a:gridCol w="2956983">
                  <a:extLst>
                    <a:ext uri="{9D8B030D-6E8A-4147-A177-3AD203B41FA5}">
                      <a16:colId xmlns:a16="http://schemas.microsoft.com/office/drawing/2014/main" val="20000"/>
                    </a:ext>
                  </a:extLst>
                </a:gridCol>
                <a:gridCol w="2956983">
                  <a:extLst>
                    <a:ext uri="{9D8B030D-6E8A-4147-A177-3AD203B41FA5}">
                      <a16:colId xmlns:a16="http://schemas.microsoft.com/office/drawing/2014/main" val="20001"/>
                    </a:ext>
                  </a:extLst>
                </a:gridCol>
                <a:gridCol w="2956983">
                  <a:extLst>
                    <a:ext uri="{9D8B030D-6E8A-4147-A177-3AD203B41FA5}">
                      <a16:colId xmlns:a16="http://schemas.microsoft.com/office/drawing/2014/main" val="20002"/>
                    </a:ext>
                  </a:extLst>
                </a:gridCol>
              </a:tblGrid>
              <a:tr h="370922">
                <a:tc>
                  <a:txBody>
                    <a:bodyPr/>
                    <a:lstStyle/>
                    <a:p>
                      <a:endParaRPr lang="cs-CZ" sz="1800" dirty="0"/>
                    </a:p>
                  </a:txBody>
                  <a:tcPr marL="91442" marR="91442" marT="45730" marB="45730"/>
                </a:tc>
                <a:tc>
                  <a:txBody>
                    <a:bodyPr/>
                    <a:lstStyle/>
                    <a:p>
                      <a:pPr algn="ctr"/>
                      <a:r>
                        <a:rPr lang="cs-CZ" sz="1800" dirty="0">
                          <a:solidFill>
                            <a:schemeClr val="tx1"/>
                          </a:solidFill>
                        </a:rPr>
                        <a:t>SSD</a:t>
                      </a:r>
                    </a:p>
                  </a:txBody>
                  <a:tcPr marL="91442" marR="91442" marT="45730" marB="45730" anchor="ctr"/>
                </a:tc>
                <a:tc>
                  <a:txBody>
                    <a:bodyPr/>
                    <a:lstStyle/>
                    <a:p>
                      <a:pPr algn="ctr"/>
                      <a:r>
                        <a:rPr lang="cs-CZ" sz="1800" dirty="0">
                          <a:solidFill>
                            <a:schemeClr val="tx1"/>
                          </a:solidFill>
                        </a:rPr>
                        <a:t>HDD</a:t>
                      </a:r>
                    </a:p>
                  </a:txBody>
                  <a:tcPr marL="91442" marR="91442" marT="45730" marB="45730"/>
                </a:tc>
                <a:extLst>
                  <a:ext uri="{0D108BD9-81ED-4DB2-BD59-A6C34878D82A}">
                    <a16:rowId xmlns:a16="http://schemas.microsoft.com/office/drawing/2014/main" val="10000"/>
                  </a:ext>
                </a:extLst>
              </a:tr>
              <a:tr h="823142">
                <a:tc>
                  <a:txBody>
                    <a:bodyPr/>
                    <a:lstStyle/>
                    <a:p>
                      <a:r>
                        <a:rPr lang="cs-CZ" sz="1600" dirty="0"/>
                        <a:t>Rychlost startu</a:t>
                      </a:r>
                    </a:p>
                  </a:txBody>
                  <a:tcPr marL="91442" marR="91442" marT="45730" marB="45730"/>
                </a:tc>
                <a:tc>
                  <a:txBody>
                    <a:bodyPr/>
                    <a:lstStyle/>
                    <a:p>
                      <a:r>
                        <a:rPr lang="cs-CZ" sz="1600" dirty="0"/>
                        <a:t>okamžitá</a:t>
                      </a:r>
                    </a:p>
                  </a:txBody>
                  <a:tcPr marL="91442" marR="91442" marT="45730" marB="45730"/>
                </a:tc>
                <a:tc>
                  <a:txBody>
                    <a:bodyPr/>
                    <a:lstStyle/>
                    <a:p>
                      <a:r>
                        <a:rPr lang="cs-CZ" sz="1600" dirty="0"/>
                        <a:t>Roztočení ploten a ustálení otáček může trvat několik sekund</a:t>
                      </a:r>
                    </a:p>
                  </a:txBody>
                  <a:tcPr marL="91442" marR="91442" marT="45730" marB="45730"/>
                </a:tc>
                <a:extLst>
                  <a:ext uri="{0D108BD9-81ED-4DB2-BD59-A6C34878D82A}">
                    <a16:rowId xmlns:a16="http://schemas.microsoft.com/office/drawing/2014/main" val="10001"/>
                  </a:ext>
                </a:extLst>
              </a:tr>
              <a:tr h="1310930">
                <a:tc>
                  <a:txBody>
                    <a:bodyPr/>
                    <a:lstStyle/>
                    <a:p>
                      <a:r>
                        <a:rPr lang="cs-CZ" sz="1600" dirty="0"/>
                        <a:t>Náhodný přístup k souboru</a:t>
                      </a:r>
                    </a:p>
                  </a:txBody>
                  <a:tcPr marL="91442" marR="91442" marT="45730" marB="45730"/>
                </a:tc>
                <a:tc>
                  <a:txBody>
                    <a:bodyPr/>
                    <a:lstStyle/>
                    <a:p>
                      <a:r>
                        <a:rPr lang="cs-CZ" sz="1600" dirty="0"/>
                        <a:t>Pod 0,1 </a:t>
                      </a:r>
                      <a:r>
                        <a:rPr lang="cs-CZ" sz="1600" dirty="0" err="1"/>
                        <a:t>ms</a:t>
                      </a:r>
                      <a:r>
                        <a:rPr lang="cs-CZ" sz="1600" dirty="0"/>
                        <a:t>. </a:t>
                      </a:r>
                    </a:p>
                  </a:txBody>
                  <a:tcPr marL="91442" marR="91442" marT="45730" marB="45730"/>
                </a:tc>
                <a:tc>
                  <a:txBody>
                    <a:bodyPr/>
                    <a:lstStyle/>
                    <a:p>
                      <a:r>
                        <a:rPr lang="cs-CZ" sz="1600" dirty="0"/>
                        <a:t>Několik milisekund kvůli pohybu hlav pro nalezení stopy se souborem a nutnosti počkat, až se hledaná data dostanou pod čtecí hlavu</a:t>
                      </a:r>
                    </a:p>
                  </a:txBody>
                  <a:tcPr marL="91442" marR="91442" marT="45730" marB="45730"/>
                </a:tc>
                <a:extLst>
                  <a:ext uri="{0D108BD9-81ED-4DB2-BD59-A6C34878D82A}">
                    <a16:rowId xmlns:a16="http://schemas.microsoft.com/office/drawing/2014/main" val="10002"/>
                  </a:ext>
                </a:extLst>
              </a:tr>
              <a:tr h="1798718">
                <a:tc>
                  <a:txBody>
                    <a:bodyPr/>
                    <a:lstStyle/>
                    <a:p>
                      <a:r>
                        <a:rPr lang="cs-CZ" sz="1600" dirty="0"/>
                        <a:t>Rychlost čtení dat</a:t>
                      </a:r>
                    </a:p>
                  </a:txBody>
                  <a:tcPr marL="91442" marR="91442" marT="45730" marB="45730"/>
                </a:tc>
                <a:tc>
                  <a:txBody>
                    <a:bodyPr/>
                    <a:lstStyle/>
                    <a:p>
                      <a:r>
                        <a:rPr lang="cs-CZ" sz="1600" dirty="0"/>
                        <a:t>Několik set </a:t>
                      </a:r>
                      <a:r>
                        <a:rPr lang="cs-CZ" sz="1600" dirty="0" err="1"/>
                        <a:t>MB/s</a:t>
                      </a:r>
                      <a:r>
                        <a:rPr lang="cs-CZ" sz="1600" dirty="0"/>
                        <a:t> až jednotky GB/s</a:t>
                      </a:r>
                    </a:p>
                  </a:txBody>
                  <a:tcPr marL="91442" marR="91442" marT="45730" marB="45730"/>
                </a:tc>
                <a:tc>
                  <a:txBody>
                    <a:bodyPr/>
                    <a:lstStyle/>
                    <a:p>
                      <a:r>
                        <a:rPr lang="cs-CZ" sz="1600" dirty="0"/>
                        <a:t>Když je hlava na místě, kde čte nebo zapisuje do souvislé stopy, dosahuje rychlost okolo 200 MB/s. V praxi jsou přenosové rychlosti nižší kvůli fragmentaci, protože soubory jsou čteny z různých míst</a:t>
                      </a:r>
                    </a:p>
                  </a:txBody>
                  <a:tcPr marL="91442" marR="91442" marT="45730" marB="45730"/>
                </a:tc>
                <a:extLst>
                  <a:ext uri="{0D108BD9-81ED-4DB2-BD59-A6C34878D82A}">
                    <a16:rowId xmlns:a16="http://schemas.microsoft.com/office/drawing/2014/main" val="10003"/>
                  </a:ext>
                </a:extLst>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Nadpis 1"/>
          <p:cNvSpPr>
            <a:spLocks noGrp="1" noChangeArrowheads="1"/>
          </p:cNvSpPr>
          <p:nvPr>
            <p:ph type="title"/>
          </p:nvPr>
        </p:nvSpPr>
        <p:spPr/>
        <p:txBody>
          <a:bodyPr/>
          <a:lstStyle/>
          <a:p>
            <a:r>
              <a:rPr lang="cs-CZ" altLang="cs-CZ"/>
              <a:t>Srovnání SSD - HDD</a:t>
            </a:r>
          </a:p>
        </p:txBody>
      </p:sp>
      <p:graphicFrame>
        <p:nvGraphicFramePr>
          <p:cNvPr id="10" name="Tabulka 10"/>
          <p:cNvGraphicFramePr>
            <a:graphicFrameLocks noGrp="1"/>
          </p:cNvGraphicFramePr>
          <p:nvPr>
            <p:ph idx="1"/>
          </p:nvPr>
        </p:nvGraphicFramePr>
        <p:xfrm>
          <a:off x="136525" y="1700213"/>
          <a:ext cx="8870949" cy="4791075"/>
        </p:xfrm>
        <a:graphic>
          <a:graphicData uri="http://schemas.openxmlformats.org/drawingml/2006/table">
            <a:tbl>
              <a:tblPr firstRow="1" bandRow="1">
                <a:tableStyleId>{5C22544A-7EE6-4342-B048-85BDC9FD1C3A}</a:tableStyleId>
              </a:tblPr>
              <a:tblGrid>
                <a:gridCol w="2956983">
                  <a:extLst>
                    <a:ext uri="{9D8B030D-6E8A-4147-A177-3AD203B41FA5}">
                      <a16:colId xmlns:a16="http://schemas.microsoft.com/office/drawing/2014/main" val="20000"/>
                    </a:ext>
                  </a:extLst>
                </a:gridCol>
                <a:gridCol w="2956983">
                  <a:extLst>
                    <a:ext uri="{9D8B030D-6E8A-4147-A177-3AD203B41FA5}">
                      <a16:colId xmlns:a16="http://schemas.microsoft.com/office/drawing/2014/main" val="20001"/>
                    </a:ext>
                  </a:extLst>
                </a:gridCol>
                <a:gridCol w="2956983">
                  <a:extLst>
                    <a:ext uri="{9D8B030D-6E8A-4147-A177-3AD203B41FA5}">
                      <a16:colId xmlns:a16="http://schemas.microsoft.com/office/drawing/2014/main" val="20002"/>
                    </a:ext>
                  </a:extLst>
                </a:gridCol>
              </a:tblGrid>
              <a:tr h="370889">
                <a:tc>
                  <a:txBody>
                    <a:bodyPr/>
                    <a:lstStyle/>
                    <a:p>
                      <a:endParaRPr lang="cs-CZ" sz="1800" dirty="0"/>
                    </a:p>
                  </a:txBody>
                  <a:tcPr marL="91442" marR="91442" marT="45726" marB="45726"/>
                </a:tc>
                <a:tc>
                  <a:txBody>
                    <a:bodyPr/>
                    <a:lstStyle/>
                    <a:p>
                      <a:pPr algn="ctr"/>
                      <a:r>
                        <a:rPr lang="cs-CZ" sz="1800" dirty="0">
                          <a:solidFill>
                            <a:schemeClr val="tx1"/>
                          </a:solidFill>
                        </a:rPr>
                        <a:t>SSD</a:t>
                      </a:r>
                    </a:p>
                  </a:txBody>
                  <a:tcPr marL="91442" marR="91442" marT="45726" marB="45726" anchor="ctr"/>
                </a:tc>
                <a:tc>
                  <a:txBody>
                    <a:bodyPr/>
                    <a:lstStyle/>
                    <a:p>
                      <a:pPr algn="ctr"/>
                      <a:r>
                        <a:rPr lang="cs-CZ" sz="1800" dirty="0">
                          <a:solidFill>
                            <a:schemeClr val="tx1"/>
                          </a:solidFill>
                        </a:rPr>
                        <a:t>HDD</a:t>
                      </a:r>
                    </a:p>
                  </a:txBody>
                  <a:tcPr marL="91442" marR="91442" marT="45726" marB="45726"/>
                </a:tc>
                <a:extLst>
                  <a:ext uri="{0D108BD9-81ED-4DB2-BD59-A6C34878D82A}">
                    <a16:rowId xmlns:a16="http://schemas.microsoft.com/office/drawing/2014/main" val="10000"/>
                  </a:ext>
                </a:extLst>
              </a:tr>
              <a:tr h="1066941">
                <a:tc>
                  <a:txBody>
                    <a:bodyPr/>
                    <a:lstStyle/>
                    <a:p>
                      <a:r>
                        <a:rPr lang="cs-CZ" sz="1600" dirty="0"/>
                        <a:t>Hluk</a:t>
                      </a:r>
                    </a:p>
                  </a:txBody>
                  <a:tcPr marL="91442" marR="91442" marT="45726" marB="45726"/>
                </a:tc>
                <a:tc>
                  <a:txBody>
                    <a:bodyPr/>
                    <a:lstStyle/>
                    <a:p>
                      <a:r>
                        <a:rPr lang="cs-CZ" sz="1600" dirty="0"/>
                        <a:t>SSD nemají žádné pohyblivé součásti, takže jsou prakticky nehlučné</a:t>
                      </a:r>
                    </a:p>
                  </a:txBody>
                  <a:tcPr marL="91442" marR="91442" marT="45726" marB="45726"/>
                </a:tc>
                <a:tc>
                  <a:txBody>
                    <a:bodyPr/>
                    <a:lstStyle/>
                    <a:p>
                      <a:r>
                        <a:rPr lang="cs-CZ" sz="1600" dirty="0"/>
                        <a:t>HDD mají pohyblivé části (hlavy, plotny a motor) a tvoří tak charakteristické zvuky bzučení a klapání.</a:t>
                      </a:r>
                    </a:p>
                  </a:txBody>
                  <a:tcPr marL="91442" marR="91442" marT="45726" marB="45726"/>
                </a:tc>
                <a:extLst>
                  <a:ext uri="{0D108BD9-81ED-4DB2-BD59-A6C34878D82A}">
                    <a16:rowId xmlns:a16="http://schemas.microsoft.com/office/drawing/2014/main" val="10001"/>
                  </a:ext>
                </a:extLst>
              </a:tr>
              <a:tr h="1310814">
                <a:tc>
                  <a:txBody>
                    <a:bodyPr/>
                    <a:lstStyle/>
                    <a:p>
                      <a:r>
                        <a:rPr lang="cs-CZ" sz="1600" dirty="0"/>
                        <a:t>Stabilita rychlosti čtení</a:t>
                      </a:r>
                    </a:p>
                  </a:txBody>
                  <a:tcPr marL="91442" marR="91442" marT="45726" marB="45726"/>
                </a:tc>
                <a:tc>
                  <a:txBody>
                    <a:bodyPr/>
                    <a:lstStyle/>
                    <a:p>
                      <a:r>
                        <a:rPr lang="cs-CZ" sz="1600" dirty="0"/>
                        <a:t>Rychlost čtení se neliší podle toho, kde jsou data na SSD uložena. </a:t>
                      </a:r>
                    </a:p>
                  </a:txBody>
                  <a:tcPr marL="91442" marR="91442" marT="45726" marB="45726"/>
                </a:tc>
                <a:tc>
                  <a:txBody>
                    <a:bodyPr/>
                    <a:lstStyle/>
                    <a:p>
                      <a:r>
                        <a:rPr lang="cs-CZ" sz="1600" dirty="0"/>
                        <a:t>Rychlost čtení závisí na poloze dat (z vnější delší stopy se během jedné otáčky přečte více dat) a stupni fragmentace souboru</a:t>
                      </a:r>
                    </a:p>
                  </a:txBody>
                  <a:tcPr marL="91442" marR="91442" marT="45726" marB="45726"/>
                </a:tc>
                <a:extLst>
                  <a:ext uri="{0D108BD9-81ED-4DB2-BD59-A6C34878D82A}">
                    <a16:rowId xmlns:a16="http://schemas.microsoft.com/office/drawing/2014/main" val="10002"/>
                  </a:ext>
                </a:extLst>
              </a:tr>
              <a:tr h="2042431">
                <a:tc>
                  <a:txBody>
                    <a:bodyPr/>
                    <a:lstStyle/>
                    <a:p>
                      <a:r>
                        <a:rPr lang="cs-CZ" sz="1600" dirty="0"/>
                        <a:t>Odolnost</a:t>
                      </a:r>
                    </a:p>
                  </a:txBody>
                  <a:tcPr marL="91442" marR="91442" marT="45726" marB="45726"/>
                </a:tc>
                <a:tc>
                  <a:txBody>
                    <a:bodyPr/>
                    <a:lstStyle/>
                    <a:p>
                      <a:r>
                        <a:rPr lang="cs-CZ" sz="1600" dirty="0"/>
                        <a:t>Vysoká odolnost vůči výkyvům teploty, otřesům, nárazům, změnám polohy, vibracím.</a:t>
                      </a:r>
                    </a:p>
                  </a:txBody>
                  <a:tcPr marL="91442" marR="91442" marT="45726" marB="45726"/>
                </a:tc>
                <a:tc>
                  <a:txBody>
                    <a:bodyPr/>
                    <a:lstStyle/>
                    <a:p>
                      <a:r>
                        <a:rPr lang="cs-CZ" sz="1600" dirty="0"/>
                        <a:t>Teploty nad 35 °C mohou snížit životnost disku. </a:t>
                      </a:r>
                      <a:r>
                        <a:rPr lang="es-ES" sz="1600" dirty="0"/>
                        <a:t>Hlavy vznášející se nad rychle otáčejícími se plotnami </a:t>
                      </a:r>
                      <a:r>
                        <a:rPr lang="cs-CZ" sz="1600" dirty="0"/>
                        <a:t>mohou při otřesech zničit záznamovou vrstvu. Za provozu by zařízení mělo být v klidu</a:t>
                      </a:r>
                    </a:p>
                  </a:txBody>
                  <a:tcPr marL="91442" marR="91442" marT="45726" marB="45726"/>
                </a:tc>
                <a:extLst>
                  <a:ext uri="{0D108BD9-81ED-4DB2-BD59-A6C34878D82A}">
                    <a16:rowId xmlns:a16="http://schemas.microsoft.com/office/drawing/2014/main" val="10003"/>
                  </a:ext>
                </a:extLst>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Nadpis 1"/>
          <p:cNvSpPr>
            <a:spLocks noGrp="1" noChangeArrowheads="1"/>
          </p:cNvSpPr>
          <p:nvPr>
            <p:ph type="title"/>
          </p:nvPr>
        </p:nvSpPr>
        <p:spPr/>
        <p:txBody>
          <a:bodyPr/>
          <a:lstStyle/>
          <a:p>
            <a:r>
              <a:rPr lang="cs-CZ" altLang="cs-CZ"/>
              <a:t>Srovnání SSD - HDD</a:t>
            </a:r>
          </a:p>
        </p:txBody>
      </p:sp>
      <p:graphicFrame>
        <p:nvGraphicFramePr>
          <p:cNvPr id="10" name="Tabulka 10"/>
          <p:cNvGraphicFramePr>
            <a:graphicFrameLocks noGrp="1"/>
          </p:cNvGraphicFramePr>
          <p:nvPr>
            <p:ph idx="1"/>
          </p:nvPr>
        </p:nvGraphicFramePr>
        <p:xfrm>
          <a:off x="136525" y="1574800"/>
          <a:ext cx="8870949" cy="5161030"/>
        </p:xfrm>
        <a:graphic>
          <a:graphicData uri="http://schemas.openxmlformats.org/drawingml/2006/table">
            <a:tbl>
              <a:tblPr firstRow="1" bandRow="1">
                <a:tableStyleId>{5C22544A-7EE6-4342-B048-85BDC9FD1C3A}</a:tableStyleId>
              </a:tblPr>
              <a:tblGrid>
                <a:gridCol w="2956983">
                  <a:extLst>
                    <a:ext uri="{9D8B030D-6E8A-4147-A177-3AD203B41FA5}">
                      <a16:colId xmlns:a16="http://schemas.microsoft.com/office/drawing/2014/main" val="20000"/>
                    </a:ext>
                  </a:extLst>
                </a:gridCol>
                <a:gridCol w="2956983">
                  <a:extLst>
                    <a:ext uri="{9D8B030D-6E8A-4147-A177-3AD203B41FA5}">
                      <a16:colId xmlns:a16="http://schemas.microsoft.com/office/drawing/2014/main" val="20001"/>
                    </a:ext>
                  </a:extLst>
                </a:gridCol>
                <a:gridCol w="2956983">
                  <a:extLst>
                    <a:ext uri="{9D8B030D-6E8A-4147-A177-3AD203B41FA5}">
                      <a16:colId xmlns:a16="http://schemas.microsoft.com/office/drawing/2014/main" val="20002"/>
                    </a:ext>
                  </a:extLst>
                </a:gridCol>
              </a:tblGrid>
              <a:tr h="370748">
                <a:tc>
                  <a:txBody>
                    <a:bodyPr/>
                    <a:lstStyle/>
                    <a:p>
                      <a:endParaRPr lang="cs-CZ" sz="1800" dirty="0"/>
                    </a:p>
                  </a:txBody>
                  <a:tcPr marL="91442" marR="91442" marT="45709" marB="45709"/>
                </a:tc>
                <a:tc>
                  <a:txBody>
                    <a:bodyPr/>
                    <a:lstStyle/>
                    <a:p>
                      <a:pPr algn="ctr"/>
                      <a:r>
                        <a:rPr lang="cs-CZ" sz="1800" dirty="0">
                          <a:solidFill>
                            <a:schemeClr val="tx1"/>
                          </a:solidFill>
                        </a:rPr>
                        <a:t>SSD</a:t>
                      </a:r>
                    </a:p>
                  </a:txBody>
                  <a:tcPr marL="91442" marR="91442" marT="45709" marB="45709" anchor="ctr"/>
                </a:tc>
                <a:tc>
                  <a:txBody>
                    <a:bodyPr/>
                    <a:lstStyle/>
                    <a:p>
                      <a:pPr algn="ctr"/>
                      <a:r>
                        <a:rPr lang="cs-CZ" sz="1800" dirty="0">
                          <a:solidFill>
                            <a:schemeClr val="tx1"/>
                          </a:solidFill>
                        </a:rPr>
                        <a:t>HDD</a:t>
                      </a:r>
                    </a:p>
                  </a:txBody>
                  <a:tcPr marL="91442" marR="91442" marT="45709" marB="45709"/>
                </a:tc>
                <a:extLst>
                  <a:ext uri="{0D108BD9-81ED-4DB2-BD59-A6C34878D82A}">
                    <a16:rowId xmlns:a16="http://schemas.microsoft.com/office/drawing/2014/main" val="10000"/>
                  </a:ext>
                </a:extLst>
              </a:tr>
              <a:tr h="1554434">
                <a:tc>
                  <a:txBody>
                    <a:bodyPr/>
                    <a:lstStyle/>
                    <a:p>
                      <a:r>
                        <a:rPr lang="cs-CZ" sz="1600" dirty="0"/>
                        <a:t>Životnost</a:t>
                      </a:r>
                    </a:p>
                  </a:txBody>
                  <a:tcPr marL="91442" marR="91442" marT="45709" marB="45709"/>
                </a:tc>
                <a:tc>
                  <a:txBody>
                    <a:bodyPr/>
                    <a:lstStyle/>
                    <a:p>
                      <a:r>
                        <a:rPr lang="cs-CZ" sz="1600" dirty="0"/>
                        <a:t>SSD nemá pohyblivé části, které by mohly mechanicky selhat. Každý blok </a:t>
                      </a:r>
                      <a:r>
                        <a:rPr lang="cs-CZ" sz="1600" dirty="0" err="1"/>
                        <a:t>flashové</a:t>
                      </a:r>
                      <a:r>
                        <a:rPr lang="cs-CZ" sz="1600" dirty="0"/>
                        <a:t> paměti má jen omezený počet cyklů, kdy může být vymazán (a přepsán) předtím než selže</a:t>
                      </a:r>
                    </a:p>
                  </a:txBody>
                  <a:tcPr marL="91442" marR="91442" marT="45709" marB="45709"/>
                </a:tc>
                <a:tc>
                  <a:txBody>
                    <a:bodyPr/>
                    <a:lstStyle/>
                    <a:p>
                      <a:r>
                        <a:rPr lang="cs-CZ" sz="1600" dirty="0"/>
                        <a:t>Protože obsahuje mechanické součásti, je náchylný k selhání kvůli únavě materiálu, avšak samotné paměťové médium nedegraduje čtením nebo zápisem. </a:t>
                      </a:r>
                    </a:p>
                  </a:txBody>
                  <a:tcPr marL="91442" marR="91442" marT="45709" marB="45709"/>
                </a:tc>
                <a:extLst>
                  <a:ext uri="{0D108BD9-81ED-4DB2-BD59-A6C34878D82A}">
                    <a16:rowId xmlns:a16="http://schemas.microsoft.com/office/drawing/2014/main" val="10001"/>
                  </a:ext>
                </a:extLst>
              </a:tr>
              <a:tr h="370748">
                <a:tc>
                  <a:txBody>
                    <a:bodyPr/>
                    <a:lstStyle/>
                    <a:p>
                      <a:r>
                        <a:rPr lang="cs-CZ" sz="1600" dirty="0"/>
                        <a:t>Cena</a:t>
                      </a:r>
                    </a:p>
                  </a:txBody>
                  <a:tcPr marL="91442" marR="91442" marT="45709" marB="45709"/>
                </a:tc>
                <a:tc>
                  <a:txBody>
                    <a:bodyPr/>
                    <a:lstStyle/>
                    <a:p>
                      <a:r>
                        <a:rPr lang="cs-CZ" sz="1600" dirty="0"/>
                        <a:t>4 Kč/GB</a:t>
                      </a:r>
                    </a:p>
                  </a:txBody>
                  <a:tcPr marL="91442" marR="91442" marT="45709" marB="45709"/>
                </a:tc>
                <a:tc>
                  <a:txBody>
                    <a:bodyPr/>
                    <a:lstStyle/>
                    <a:p>
                      <a:r>
                        <a:rPr lang="cs-CZ" sz="1600" dirty="0"/>
                        <a:t>1,5 Kč/GB</a:t>
                      </a:r>
                    </a:p>
                  </a:txBody>
                  <a:tcPr marL="91442" marR="91442" marT="45709" marB="45709"/>
                </a:tc>
                <a:extLst>
                  <a:ext uri="{0D108BD9-81ED-4DB2-BD59-A6C34878D82A}">
                    <a16:rowId xmlns:a16="http://schemas.microsoft.com/office/drawing/2014/main" val="10002"/>
                  </a:ext>
                </a:extLst>
              </a:tr>
              <a:tr h="1554434">
                <a:tc>
                  <a:txBody>
                    <a:bodyPr/>
                    <a:lstStyle/>
                    <a:p>
                      <a:r>
                        <a:rPr lang="cs-CZ" sz="1600" dirty="0"/>
                        <a:t>Spotřeba energie</a:t>
                      </a:r>
                    </a:p>
                  </a:txBody>
                  <a:tcPr marL="91442" marR="91442" marT="45709" marB="45709"/>
                </a:tc>
                <a:tc>
                  <a:txBody>
                    <a:bodyPr/>
                    <a:lstStyle/>
                    <a:p>
                      <a:r>
                        <a:rPr lang="cs-CZ" sz="1600" dirty="0"/>
                        <a:t>Pří zápisu až 7W, Při čtení okolo 3W. V pohotovosti cca 0,05 W. </a:t>
                      </a:r>
                    </a:p>
                  </a:txBody>
                  <a:tcPr marL="91442" marR="91442" marT="45709" marB="45709"/>
                </a:tc>
                <a:tc>
                  <a:txBody>
                    <a:bodyPr/>
                    <a:lstStyle/>
                    <a:p>
                      <a:r>
                        <a:rPr lang="cs-CZ" sz="1600" dirty="0"/>
                        <a:t>2,5“ disky běžně spotřebují mezi 2 a 5 watty. Nejvýkonnější 3,5“ disky spotřebují okolo 20 wattů. Motor HDD se točí celé dlouhé minuty, i když disk nic nedělá</a:t>
                      </a:r>
                    </a:p>
                  </a:txBody>
                  <a:tcPr marL="91442" marR="91442" marT="45709" marB="45709"/>
                </a:tc>
                <a:extLst>
                  <a:ext uri="{0D108BD9-81ED-4DB2-BD59-A6C34878D82A}">
                    <a16:rowId xmlns:a16="http://schemas.microsoft.com/office/drawing/2014/main" val="10003"/>
                  </a:ext>
                </a:extLst>
              </a:tr>
              <a:tr h="1310598">
                <a:tc>
                  <a:txBody>
                    <a:bodyPr/>
                    <a:lstStyle/>
                    <a:p>
                      <a:r>
                        <a:rPr lang="cs-CZ" sz="1600" dirty="0"/>
                        <a:t>TRIM</a:t>
                      </a:r>
                    </a:p>
                  </a:txBody>
                  <a:tcPr marL="91442" marR="91442" marT="45709" marB="45709"/>
                </a:tc>
                <a:tc>
                  <a:txBody>
                    <a:bodyPr/>
                    <a:lstStyle/>
                    <a:p>
                      <a:r>
                        <a:rPr lang="cs-CZ" sz="1600" dirty="0"/>
                        <a:t>Dříve zapsaná data, která už nejsou užívána, může uvolnit TRIM. Dopředu smazané bloky jsou pak okamžitě k dispozici</a:t>
                      </a:r>
                    </a:p>
                  </a:txBody>
                  <a:tcPr marL="91442" marR="91442" marT="45709" marB="45709"/>
                </a:tc>
                <a:tc>
                  <a:txBody>
                    <a:bodyPr/>
                    <a:lstStyle/>
                    <a:p>
                      <a:r>
                        <a:rPr lang="cs-CZ" sz="1600" dirty="0"/>
                        <a:t>Pevné disky z </a:t>
                      </a:r>
                      <a:r>
                        <a:rPr lang="cs-CZ" sz="1600" dirty="0" err="1"/>
                        <a:t>TRIMu</a:t>
                      </a:r>
                      <a:r>
                        <a:rPr lang="cs-CZ" sz="1600" dirty="0"/>
                        <a:t> nemají žádný užitek. Zápis do nesmazaných sektorů je stejně rychlý jako do prázdných. </a:t>
                      </a:r>
                    </a:p>
                  </a:txBody>
                  <a:tcPr marL="91442" marR="91442" marT="45709" marB="45709"/>
                </a:tc>
                <a:extLst>
                  <a:ext uri="{0D108BD9-81ED-4DB2-BD59-A6C34878D82A}">
                    <a16:rowId xmlns:a16="http://schemas.microsoft.com/office/drawing/2014/main" val="10004"/>
                  </a:ext>
                </a:extLst>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cs-CZ" altLang="cs-CZ"/>
              <a:t>SSD</a:t>
            </a:r>
          </a:p>
        </p:txBody>
      </p:sp>
      <p:sp>
        <p:nvSpPr>
          <p:cNvPr id="87043" name="Rectangle 3"/>
          <p:cNvSpPr>
            <a:spLocks noGrp="1" noChangeArrowheads="1"/>
          </p:cNvSpPr>
          <p:nvPr>
            <p:ph type="body" idx="1"/>
          </p:nvPr>
        </p:nvSpPr>
        <p:spPr/>
        <p:txBody>
          <a:bodyPr/>
          <a:lstStyle/>
          <a:p>
            <a:pPr eaLnBrk="1" hangingPunct="1">
              <a:defRPr/>
            </a:pPr>
            <a:r>
              <a:rPr lang="cs-CZ" altLang="cs-CZ" sz="1700" dirty="0"/>
              <a:t>Nevýhody - shrnutí</a:t>
            </a:r>
          </a:p>
          <a:p>
            <a:pPr lvl="1" eaLnBrk="1" hangingPunct="1">
              <a:defRPr/>
            </a:pPr>
            <a:r>
              <a:rPr lang="cs-CZ" altLang="cs-CZ" sz="1500" dirty="0"/>
              <a:t>Stále ještě vyšší cena oproti HDD (cca 5 Kč/ GB v roce 2019, 10 Kč/ GB v roce 2017, 40 Kč/GB v roce 2014)</a:t>
            </a:r>
          </a:p>
          <a:p>
            <a:pPr lvl="1" eaLnBrk="1" hangingPunct="1">
              <a:defRPr/>
            </a:pPr>
            <a:r>
              <a:rPr lang="cs-CZ" altLang="cs-CZ" sz="1500" dirty="0"/>
              <a:t>Nižší kapacita oproti HDD</a:t>
            </a:r>
          </a:p>
          <a:p>
            <a:pPr lvl="1" eaLnBrk="1" hangingPunct="1">
              <a:defRPr/>
            </a:pPr>
            <a:r>
              <a:rPr lang="cs-CZ" altLang="cs-CZ" sz="1500" dirty="0"/>
              <a:t>Životnost omezená počtem přepisů</a:t>
            </a:r>
          </a:p>
          <a:p>
            <a:pPr lvl="1" eaLnBrk="1" hangingPunct="1">
              <a:defRPr/>
            </a:pPr>
            <a:r>
              <a:rPr lang="cs-CZ" altLang="cs-CZ" sz="1500" dirty="0"/>
              <a:t>Nemožnost obnovy omylem smazaných souborů (po provedení TRIM)</a:t>
            </a:r>
          </a:p>
          <a:p>
            <a:pPr marL="344487" lvl="1" indent="0" eaLnBrk="1" hangingPunct="1">
              <a:buFont typeface="Wingdings" pitchFamily="2" charset="2"/>
              <a:buNone/>
              <a:defRPr/>
            </a:pPr>
            <a:endParaRPr lang="cs-CZ" altLang="cs-CZ" sz="1500" dirty="0"/>
          </a:p>
          <a:p>
            <a:pPr marL="344487" lvl="1" indent="0" eaLnBrk="1" hangingPunct="1">
              <a:lnSpc>
                <a:spcPct val="80000"/>
              </a:lnSpc>
              <a:buFont typeface="Wingdings" pitchFamily="2" charset="2"/>
              <a:buNone/>
              <a:defRPr/>
            </a:pPr>
            <a:endParaRPr lang="cs-CZ" altLang="cs-CZ" sz="15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457200" y="122238"/>
            <a:ext cx="7543800" cy="498450"/>
          </a:xfrm>
        </p:spPr>
        <p:txBody>
          <a:bodyPr/>
          <a:lstStyle/>
          <a:p>
            <a:pPr eaLnBrk="1" hangingPunct="1"/>
            <a:r>
              <a:rPr lang="cs-CZ" altLang="cs-CZ" dirty="0"/>
              <a:t>Kontrolní otázky</a:t>
            </a:r>
          </a:p>
        </p:txBody>
      </p:sp>
      <p:sp>
        <p:nvSpPr>
          <p:cNvPr id="134147" name="Rectangle 3"/>
          <p:cNvSpPr>
            <a:spLocks noGrp="1" noChangeArrowheads="1"/>
          </p:cNvSpPr>
          <p:nvPr>
            <p:ph type="body" idx="1"/>
          </p:nvPr>
        </p:nvSpPr>
        <p:spPr>
          <a:xfrm>
            <a:off x="457200" y="620688"/>
            <a:ext cx="8229600" cy="5510237"/>
          </a:xfrm>
        </p:spPr>
        <p:txBody>
          <a:bodyPr/>
          <a:lstStyle/>
          <a:p>
            <a:pPr eaLnBrk="1" hangingPunct="1">
              <a:lnSpc>
                <a:spcPct val="80000"/>
              </a:lnSpc>
            </a:pPr>
            <a:r>
              <a:rPr lang="cs-CZ" altLang="cs-CZ" sz="1100" dirty="0"/>
              <a:t>Jaké typické otáčky mají současné pevné disky ? – </a:t>
            </a:r>
            <a:r>
              <a:rPr lang="cs-CZ" altLang="cs-CZ" sz="1100" b="1" dirty="0"/>
              <a:t>3600, 4500, 5400, 7200, 9600, 10000, 15000 </a:t>
            </a:r>
            <a:r>
              <a:rPr lang="cs-CZ" altLang="cs-CZ" sz="1100" b="1" dirty="0" err="1"/>
              <a:t>ot</a:t>
            </a:r>
            <a:r>
              <a:rPr lang="cs-CZ" altLang="cs-CZ" sz="1100" b="1" dirty="0"/>
              <a:t>/ min</a:t>
            </a:r>
          </a:p>
          <a:p>
            <a:pPr eaLnBrk="1" hangingPunct="1">
              <a:lnSpc>
                <a:spcPct val="80000"/>
              </a:lnSpc>
            </a:pPr>
            <a:r>
              <a:rPr lang="cs-CZ" altLang="cs-CZ" sz="1100" dirty="0"/>
              <a:t>Co je to CHS ? – </a:t>
            </a:r>
            <a:r>
              <a:rPr lang="cs-CZ" altLang="cs-CZ" sz="1100" b="1" dirty="0" err="1"/>
              <a:t>cylinder</a:t>
            </a:r>
            <a:r>
              <a:rPr lang="cs-CZ" altLang="cs-CZ" sz="1100" b="1" dirty="0"/>
              <a:t> </a:t>
            </a:r>
            <a:r>
              <a:rPr lang="cs-CZ" altLang="cs-CZ" sz="1100" b="1" dirty="0" err="1"/>
              <a:t>head</a:t>
            </a:r>
            <a:r>
              <a:rPr lang="cs-CZ" altLang="cs-CZ" sz="1100" b="1" dirty="0"/>
              <a:t> </a:t>
            </a:r>
            <a:r>
              <a:rPr lang="cs-CZ" altLang="cs-CZ" sz="1100" b="1" dirty="0" err="1"/>
              <a:t>sector</a:t>
            </a:r>
            <a:r>
              <a:rPr lang="cs-CZ" altLang="cs-CZ" sz="1100" b="1" dirty="0"/>
              <a:t> – disková geometrie jednoznačně určuje dané místo na disku</a:t>
            </a:r>
          </a:p>
          <a:p>
            <a:pPr eaLnBrk="1" hangingPunct="1">
              <a:lnSpc>
                <a:spcPct val="80000"/>
              </a:lnSpc>
            </a:pPr>
            <a:r>
              <a:rPr lang="cs-CZ" altLang="cs-CZ" sz="1100" dirty="0"/>
              <a:t>Co je to LBA ? –</a:t>
            </a:r>
            <a:r>
              <a:rPr lang="cs-CZ" altLang="cs-CZ" sz="1100" b="1" dirty="0"/>
              <a:t> </a:t>
            </a:r>
            <a:r>
              <a:rPr lang="cs-CZ" altLang="cs-CZ" sz="1100" b="1" dirty="0" err="1"/>
              <a:t>logical</a:t>
            </a:r>
            <a:r>
              <a:rPr lang="cs-CZ" altLang="cs-CZ" sz="1100" b="1" dirty="0"/>
              <a:t> </a:t>
            </a:r>
            <a:r>
              <a:rPr lang="cs-CZ" altLang="cs-CZ" sz="1100" b="1" dirty="0" err="1"/>
              <a:t>block</a:t>
            </a:r>
            <a:r>
              <a:rPr lang="cs-CZ" altLang="cs-CZ" sz="1100" b="1" dirty="0"/>
              <a:t> </a:t>
            </a:r>
            <a:r>
              <a:rPr lang="cs-CZ" altLang="cs-CZ" sz="1100" b="1" dirty="0" err="1"/>
              <a:t>addressing</a:t>
            </a:r>
            <a:r>
              <a:rPr lang="cs-CZ" altLang="cs-CZ" sz="1100" b="1" dirty="0"/>
              <a:t> – lineární adresování pro sektory</a:t>
            </a:r>
          </a:p>
          <a:p>
            <a:pPr eaLnBrk="1" hangingPunct="1">
              <a:lnSpc>
                <a:spcPct val="80000"/>
              </a:lnSpc>
            </a:pPr>
            <a:r>
              <a:rPr lang="cs-CZ" altLang="cs-CZ" sz="1100" dirty="0"/>
              <a:t>Co je to ZBR ? – </a:t>
            </a:r>
            <a:r>
              <a:rPr lang="cs-CZ" altLang="cs-CZ" sz="1100" b="1" dirty="0" err="1"/>
              <a:t>zone</a:t>
            </a:r>
            <a:r>
              <a:rPr lang="cs-CZ" altLang="cs-CZ" sz="1100" b="1" dirty="0"/>
              <a:t> but </a:t>
            </a:r>
            <a:r>
              <a:rPr lang="cs-CZ" altLang="cs-CZ" sz="1100" b="1" dirty="0" err="1"/>
              <a:t>recording</a:t>
            </a:r>
            <a:r>
              <a:rPr lang="cs-CZ" altLang="cs-CZ" sz="1100" b="1" dirty="0"/>
              <a:t> – lepší využití povrchu HDD, nemá konstantní počet sektorů na stopu</a:t>
            </a:r>
          </a:p>
          <a:p>
            <a:pPr eaLnBrk="1" hangingPunct="1">
              <a:lnSpc>
                <a:spcPct val="80000"/>
              </a:lnSpc>
            </a:pPr>
            <a:r>
              <a:rPr lang="cs-CZ" altLang="cs-CZ" sz="1100" dirty="0"/>
              <a:t>Co je to MBR ? – </a:t>
            </a:r>
            <a:r>
              <a:rPr lang="cs-CZ" altLang="cs-CZ" sz="1100" b="1" dirty="0"/>
              <a:t>master </a:t>
            </a:r>
            <a:r>
              <a:rPr lang="cs-CZ" altLang="cs-CZ" sz="1100" b="1" dirty="0" err="1"/>
              <a:t>boot</a:t>
            </a:r>
            <a:r>
              <a:rPr lang="cs-CZ" altLang="cs-CZ" sz="1100" b="1" dirty="0"/>
              <a:t> </a:t>
            </a:r>
            <a:r>
              <a:rPr lang="cs-CZ" altLang="cs-CZ" sz="1100" b="1" dirty="0" err="1"/>
              <a:t>record</a:t>
            </a:r>
            <a:r>
              <a:rPr lang="cs-CZ" altLang="cs-CZ" sz="1100" b="1" dirty="0"/>
              <a:t> – informace o </a:t>
            </a:r>
            <a:r>
              <a:rPr lang="cs-CZ" altLang="cs-CZ" sz="1100" b="1" dirty="0" err="1"/>
              <a:t>partition</a:t>
            </a:r>
            <a:r>
              <a:rPr lang="cs-CZ" altLang="cs-CZ" sz="1100" b="1" dirty="0"/>
              <a:t> (oddílech disků)</a:t>
            </a:r>
          </a:p>
          <a:p>
            <a:pPr eaLnBrk="1" hangingPunct="1">
              <a:lnSpc>
                <a:spcPct val="80000"/>
              </a:lnSpc>
            </a:pPr>
            <a:r>
              <a:rPr lang="cs-CZ" altLang="cs-CZ" sz="1100" dirty="0"/>
              <a:t>Co je to S.M.A.R.T ? –</a:t>
            </a:r>
            <a:r>
              <a:rPr lang="cs-CZ" altLang="cs-CZ" sz="1100" b="1" dirty="0"/>
              <a:t> technologie pro </a:t>
            </a:r>
            <a:r>
              <a:rPr lang="cs-CZ" altLang="cs-CZ" sz="1100" b="1" dirty="0" err="1"/>
              <a:t>sebemonitorování</a:t>
            </a:r>
            <a:r>
              <a:rPr lang="cs-CZ" altLang="cs-CZ" sz="1100" b="1" dirty="0"/>
              <a:t> a kontrolu disku – přecházení selhání disku</a:t>
            </a:r>
          </a:p>
          <a:p>
            <a:pPr eaLnBrk="1" hangingPunct="1">
              <a:lnSpc>
                <a:spcPct val="80000"/>
              </a:lnSpc>
            </a:pPr>
            <a:r>
              <a:rPr lang="cs-CZ" altLang="cs-CZ" sz="1100" dirty="0"/>
              <a:t>Co je to NCQ ? – </a:t>
            </a:r>
            <a:r>
              <a:rPr lang="cs-CZ" altLang="cs-CZ" sz="1100" b="1" dirty="0"/>
              <a:t>přirozené řazení příkazů – optimalizace provádění operací</a:t>
            </a:r>
          </a:p>
          <a:p>
            <a:pPr eaLnBrk="1" hangingPunct="1">
              <a:lnSpc>
                <a:spcPct val="80000"/>
              </a:lnSpc>
            </a:pPr>
            <a:r>
              <a:rPr lang="cs-CZ" altLang="cs-CZ" sz="1100" dirty="0"/>
              <a:t>Co je to </a:t>
            </a:r>
            <a:r>
              <a:rPr lang="cs-CZ" altLang="cs-CZ" sz="1100" dirty="0" err="1"/>
              <a:t>cylinder</a:t>
            </a:r>
            <a:r>
              <a:rPr lang="cs-CZ" altLang="cs-CZ" sz="1100" dirty="0"/>
              <a:t> ? – </a:t>
            </a:r>
            <a:r>
              <a:rPr lang="cs-CZ" altLang="cs-CZ" sz="1100" b="1" dirty="0"/>
              <a:t>dané místo na disku</a:t>
            </a:r>
          </a:p>
          <a:p>
            <a:pPr eaLnBrk="1" hangingPunct="1">
              <a:lnSpc>
                <a:spcPct val="80000"/>
              </a:lnSpc>
            </a:pPr>
            <a:r>
              <a:rPr lang="cs-CZ" altLang="cs-CZ" sz="1100" dirty="0"/>
              <a:t>Co je to cluster ? –</a:t>
            </a:r>
            <a:r>
              <a:rPr lang="cs-CZ" altLang="cs-CZ" sz="1100" b="1" dirty="0"/>
              <a:t> základní alokační jednotka souborového systému</a:t>
            </a:r>
          </a:p>
          <a:p>
            <a:pPr eaLnBrk="1" hangingPunct="1">
              <a:lnSpc>
                <a:spcPct val="80000"/>
              </a:lnSpc>
            </a:pPr>
            <a:r>
              <a:rPr lang="cs-CZ" altLang="cs-CZ" sz="1100" dirty="0"/>
              <a:t>Kolik bajtů je uloženo v jednom sektoru ? –</a:t>
            </a:r>
            <a:r>
              <a:rPr lang="cs-CZ" altLang="cs-CZ" sz="1100" b="1" dirty="0"/>
              <a:t> 512 B</a:t>
            </a:r>
          </a:p>
          <a:p>
            <a:pPr eaLnBrk="1" hangingPunct="1">
              <a:lnSpc>
                <a:spcPct val="80000"/>
              </a:lnSpc>
            </a:pPr>
            <a:r>
              <a:rPr lang="cs-CZ" altLang="cs-CZ" sz="1100" dirty="0"/>
              <a:t>Co je to </a:t>
            </a:r>
            <a:r>
              <a:rPr lang="cs-CZ" altLang="cs-CZ" sz="1100" dirty="0" err="1"/>
              <a:t>Logfile</a:t>
            </a:r>
            <a:r>
              <a:rPr lang="cs-CZ" altLang="cs-CZ" sz="1100" dirty="0"/>
              <a:t> v NTFS ? – </a:t>
            </a:r>
            <a:r>
              <a:rPr lang="cs-CZ" altLang="cs-CZ" sz="1100" b="1" dirty="0"/>
              <a:t>žurnál – záznam o všech změnách na disku</a:t>
            </a:r>
          </a:p>
          <a:p>
            <a:pPr eaLnBrk="1" hangingPunct="1">
              <a:lnSpc>
                <a:spcPct val="80000"/>
              </a:lnSpc>
            </a:pPr>
            <a:r>
              <a:rPr lang="cs-CZ" altLang="cs-CZ" sz="1100" dirty="0"/>
              <a:t>Co je uloženo v souboru s </a:t>
            </a:r>
            <a:r>
              <a:rPr lang="cs-CZ" altLang="cs-CZ" sz="1100" dirty="0" err="1"/>
              <a:t>metady</a:t>
            </a:r>
            <a:r>
              <a:rPr lang="cs-CZ" altLang="cs-CZ" sz="1100" dirty="0"/>
              <a:t> bitmap v NTFS ? – </a:t>
            </a:r>
            <a:r>
              <a:rPr lang="cs-CZ" altLang="cs-CZ" sz="1100" b="1" dirty="0"/>
              <a:t>sledování volného místa na disku (0 je volný, 1 obsazený)</a:t>
            </a:r>
          </a:p>
          <a:p>
            <a:pPr eaLnBrk="1" hangingPunct="1">
              <a:lnSpc>
                <a:spcPct val="80000"/>
              </a:lnSpc>
            </a:pPr>
            <a:r>
              <a:rPr lang="cs-CZ" altLang="cs-CZ" sz="1100" dirty="0"/>
              <a:t>Pevný disk má kapacitu 128 MB a je naformátován souborovým systémem FAT16. Jak velký je jeden cluster ? </a:t>
            </a:r>
            <a:r>
              <a:rPr lang="cs-CZ" altLang="cs-CZ" sz="1100" b="1" dirty="0"/>
              <a:t>128 000 * 2 = 256 000 / 65536 = 3.9 = 4 * 512 = 2 KB</a:t>
            </a:r>
          </a:p>
          <a:p>
            <a:pPr eaLnBrk="1" hangingPunct="1">
              <a:lnSpc>
                <a:spcPct val="80000"/>
              </a:lnSpc>
            </a:pPr>
            <a:r>
              <a:rPr lang="cs-CZ" altLang="cs-CZ" sz="1100" dirty="0"/>
              <a:t>Na kolik oddílů může být rozdělen pevný disk ? </a:t>
            </a:r>
            <a:r>
              <a:rPr lang="cs-CZ" altLang="cs-CZ" sz="1100" b="1" dirty="0"/>
              <a:t>Starší MBR maximálně 4</a:t>
            </a:r>
          </a:p>
          <a:p>
            <a:pPr eaLnBrk="1" hangingPunct="1">
              <a:lnSpc>
                <a:spcPct val="80000"/>
              </a:lnSpc>
            </a:pPr>
            <a:r>
              <a:rPr lang="cs-CZ" altLang="cs-CZ" sz="1100" dirty="0"/>
              <a:t>Proč byl 40-žílový ATA kabel nahrazen 80-žílovým kabelem ? – </a:t>
            </a:r>
            <a:r>
              <a:rPr lang="cs-CZ" altLang="cs-CZ" sz="1100" b="1" dirty="0"/>
              <a:t>minimalizují rušení signálu </a:t>
            </a:r>
            <a:r>
              <a:rPr lang="cs-CZ" altLang="cs-CZ" sz="1100" b="1" dirty="0" err="1"/>
              <a:t>elmg</a:t>
            </a:r>
            <a:r>
              <a:rPr lang="cs-CZ" altLang="cs-CZ" sz="1100" b="1" dirty="0"/>
              <a:t>. polem</a:t>
            </a:r>
          </a:p>
          <a:p>
            <a:pPr eaLnBrk="1" hangingPunct="1">
              <a:lnSpc>
                <a:spcPct val="80000"/>
              </a:lnSpc>
            </a:pPr>
            <a:r>
              <a:rPr lang="cs-CZ" altLang="cs-CZ" sz="1100" dirty="0"/>
              <a:t>Vysvětlete pojmy Master, Slave, Single, </a:t>
            </a:r>
            <a:r>
              <a:rPr lang="cs-CZ" altLang="cs-CZ" sz="1100" dirty="0" err="1"/>
              <a:t>Cable-select</a:t>
            </a:r>
            <a:r>
              <a:rPr lang="cs-CZ" altLang="cs-CZ" sz="1100" dirty="0"/>
              <a:t>. Jakého </a:t>
            </a:r>
            <a:r>
              <a:rPr lang="cs-CZ" altLang="cs-CZ" sz="1100" dirty="0" err="1"/>
              <a:t>rozhranní</a:t>
            </a:r>
            <a:r>
              <a:rPr lang="cs-CZ" altLang="cs-CZ" sz="1100" dirty="0"/>
              <a:t> pro připojení disku se týkají a jak to vše funguje ?</a:t>
            </a:r>
          </a:p>
          <a:p>
            <a:pPr lvl="1" eaLnBrk="1" hangingPunct="1">
              <a:lnSpc>
                <a:spcPct val="80000"/>
              </a:lnSpc>
            </a:pPr>
            <a:r>
              <a:rPr lang="cs-CZ" altLang="cs-CZ" sz="700" b="1" dirty="0"/>
              <a:t>Single – nastavení disku, který je v PC jediný</a:t>
            </a:r>
          </a:p>
          <a:p>
            <a:pPr lvl="1" eaLnBrk="1" hangingPunct="1">
              <a:lnSpc>
                <a:spcPct val="80000"/>
              </a:lnSpc>
            </a:pPr>
            <a:r>
              <a:rPr lang="cs-CZ" altLang="cs-CZ" sz="700" b="1" dirty="0"/>
              <a:t>Master – nastavení hlavního disku, který je v počítači zapojen spolu s jiným diskem</a:t>
            </a:r>
          </a:p>
          <a:p>
            <a:pPr lvl="1" eaLnBrk="1" hangingPunct="1">
              <a:lnSpc>
                <a:spcPct val="80000"/>
              </a:lnSpc>
            </a:pPr>
            <a:r>
              <a:rPr lang="cs-CZ" altLang="cs-CZ" sz="700" b="1" dirty="0"/>
              <a:t>Slave – </a:t>
            </a:r>
            <a:r>
              <a:rPr lang="cs-CZ" altLang="cs-CZ" sz="700" b="1" dirty="0" err="1"/>
              <a:t>nastavneí</a:t>
            </a:r>
            <a:r>
              <a:rPr lang="cs-CZ" altLang="cs-CZ" sz="700" b="1" dirty="0"/>
              <a:t> druhého disku, který je v počítači spolu s hlavním masterem</a:t>
            </a:r>
          </a:p>
          <a:p>
            <a:pPr lvl="1" eaLnBrk="1" hangingPunct="1">
              <a:lnSpc>
                <a:spcPct val="80000"/>
              </a:lnSpc>
            </a:pPr>
            <a:r>
              <a:rPr lang="cs-CZ" altLang="cs-CZ" sz="700" b="1" dirty="0" err="1"/>
              <a:t>Cable</a:t>
            </a:r>
            <a:r>
              <a:rPr lang="cs-CZ" altLang="cs-CZ" sz="700" b="1" dirty="0"/>
              <a:t> </a:t>
            </a:r>
            <a:r>
              <a:rPr lang="cs-CZ" altLang="cs-CZ" sz="700" b="1" dirty="0" err="1"/>
              <a:t>select</a:t>
            </a:r>
            <a:r>
              <a:rPr lang="cs-CZ" altLang="cs-CZ" sz="700" b="1" dirty="0"/>
              <a:t> – hlavní a podřízený disk určeny tím, jak jsou připojeny ke kabelu</a:t>
            </a:r>
          </a:p>
          <a:p>
            <a:pPr lvl="1" eaLnBrk="1" hangingPunct="1">
              <a:lnSpc>
                <a:spcPct val="80000"/>
              </a:lnSpc>
            </a:pPr>
            <a:r>
              <a:rPr lang="cs-CZ" altLang="cs-CZ" sz="700" b="1" dirty="0"/>
              <a:t>ATA1</a:t>
            </a:r>
          </a:p>
          <a:p>
            <a:pPr eaLnBrk="1" hangingPunct="1">
              <a:lnSpc>
                <a:spcPct val="80000"/>
              </a:lnSpc>
            </a:pPr>
            <a:r>
              <a:rPr lang="cs-CZ" altLang="cs-CZ" sz="1100" dirty="0"/>
              <a:t>Jak funguje SATA ? – </a:t>
            </a:r>
            <a:r>
              <a:rPr lang="cs-CZ" altLang="cs-CZ" sz="1100" b="1" dirty="0"/>
              <a:t>sériová komunikace bit po bitu</a:t>
            </a:r>
            <a:endParaRPr lang="cs-CZ" altLang="cs-CZ" sz="700" b="1" dirty="0"/>
          </a:p>
          <a:p>
            <a:pPr eaLnBrk="1" hangingPunct="1">
              <a:lnSpc>
                <a:spcPct val="80000"/>
              </a:lnSpc>
            </a:pPr>
            <a:r>
              <a:rPr lang="cs-CZ" altLang="cs-CZ" sz="1100" dirty="0"/>
              <a:t>Co se děje při </a:t>
            </a:r>
            <a:r>
              <a:rPr lang="cs-CZ" altLang="cs-CZ" sz="1100" dirty="0" err="1"/>
              <a:t>smázání</a:t>
            </a:r>
            <a:r>
              <a:rPr lang="cs-CZ" altLang="cs-CZ" sz="1100" dirty="0"/>
              <a:t> souboru na pevném disku ? – </a:t>
            </a:r>
            <a:r>
              <a:rPr lang="cs-CZ" altLang="cs-CZ" sz="1100" b="1" dirty="0"/>
              <a:t>soubor je označen jako smazaný a může být pak přepsán jiným</a:t>
            </a:r>
          </a:p>
          <a:p>
            <a:pPr eaLnBrk="1" hangingPunct="1">
              <a:lnSpc>
                <a:spcPct val="80000"/>
              </a:lnSpc>
            </a:pPr>
            <a:r>
              <a:rPr lang="cs-CZ" altLang="cs-CZ" sz="1100" dirty="0"/>
              <a:t>Co by se mohlo stát při pádu na zem v případě běžícího a v případě vypnutého pevného disku. – </a:t>
            </a:r>
            <a:r>
              <a:rPr lang="cs-CZ" altLang="cs-CZ" sz="1100" b="1" dirty="0"/>
              <a:t>běžícího – hlavička může poškodit záznamovou plochu, vypnutého – záleží z jaké výšky, ale z menší se teoreticky nemusí nic stát</a:t>
            </a:r>
          </a:p>
          <a:p>
            <a:pPr eaLnBrk="1" hangingPunct="1">
              <a:lnSpc>
                <a:spcPct val="80000"/>
              </a:lnSpc>
            </a:pPr>
            <a:r>
              <a:rPr lang="cs-CZ" altLang="cs-CZ" sz="1100" dirty="0"/>
              <a:t>Mají otáčky pevného disku vliv na vybavovací dobu ? Svou odpověď zdůvodněte. – </a:t>
            </a:r>
            <a:r>
              <a:rPr lang="cs-CZ" altLang="cs-CZ" sz="1100" b="1" dirty="0"/>
              <a:t>ano</a:t>
            </a:r>
          </a:p>
          <a:p>
            <a:pPr eaLnBrk="1" hangingPunct="1">
              <a:lnSpc>
                <a:spcPct val="80000"/>
              </a:lnSpc>
            </a:pPr>
            <a:r>
              <a:rPr lang="cs-CZ" altLang="cs-CZ" sz="1100" dirty="0"/>
              <a:t>Jaký je rozdíl mezi kódy RLL2,7 a RLL 3,10 ? – 2,7 – </a:t>
            </a:r>
            <a:r>
              <a:rPr lang="cs-CZ" altLang="cs-CZ" sz="1100" b="1" dirty="0"/>
              <a:t>maximálně 7 mezer, minimálně 3; 3,10 – maximálně 10 mezer, minimálně 3</a:t>
            </a:r>
          </a:p>
          <a:p>
            <a:pPr eaLnBrk="1" hangingPunct="1">
              <a:lnSpc>
                <a:spcPct val="80000"/>
              </a:lnSpc>
            </a:pPr>
            <a:r>
              <a:rPr lang="cs-CZ" altLang="cs-CZ" sz="1100" dirty="0"/>
              <a:t>Proč se zavedla translace geometrie a jak fungovala ? – </a:t>
            </a:r>
            <a:r>
              <a:rPr lang="cs-CZ" altLang="cs-CZ" sz="1100" b="1" dirty="0"/>
              <a:t>protože disky měli více jak 1024 cylindrů</a:t>
            </a:r>
          </a:p>
          <a:p>
            <a:pPr eaLnBrk="1" hangingPunct="1">
              <a:lnSpc>
                <a:spcPct val="80000"/>
              </a:lnSpc>
            </a:pPr>
            <a:r>
              <a:rPr lang="cs-CZ" altLang="cs-CZ" sz="1100" dirty="0"/>
              <a:t>Jakou kapacitu pevného disku zobrazí OS </a:t>
            </a:r>
            <a:r>
              <a:rPr lang="cs-CZ" altLang="cs-CZ" sz="1100" dirty="0" err="1"/>
              <a:t>Window</a:t>
            </a:r>
            <a:r>
              <a:rPr lang="cs-CZ" altLang="cs-CZ" sz="1100" dirty="0"/>
              <a:t> u disku, u kterého výrobce udává 1,5 TB ? Vysvětlete, v čem je problém a jak lze matematicky vypočítat rozdíl kapacity. </a:t>
            </a:r>
            <a:r>
              <a:rPr lang="cs-CZ" altLang="cs-CZ" sz="1100" b="1" dirty="0"/>
              <a:t>1.364 TB</a:t>
            </a:r>
          </a:p>
          <a:p>
            <a:pPr eaLnBrk="1" hangingPunct="1">
              <a:lnSpc>
                <a:spcPct val="80000"/>
              </a:lnSpc>
            </a:pPr>
            <a:endParaRPr lang="cs-CZ" altLang="cs-CZ" sz="1100" dirty="0"/>
          </a:p>
          <a:p>
            <a:pPr eaLnBrk="1" hangingPunct="1">
              <a:lnSpc>
                <a:spcPct val="80000"/>
              </a:lnSpc>
            </a:pPr>
            <a:endParaRPr lang="cs-CZ" altLang="cs-CZ" sz="11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395536" y="-647700"/>
            <a:ext cx="7543800" cy="1295400"/>
          </a:xfrm>
        </p:spPr>
        <p:txBody>
          <a:bodyPr/>
          <a:lstStyle/>
          <a:p>
            <a:pPr eaLnBrk="1" hangingPunct="1"/>
            <a:r>
              <a:rPr lang="cs-CZ" altLang="cs-CZ" dirty="0"/>
              <a:t>Kontrolní otázky</a:t>
            </a:r>
          </a:p>
        </p:txBody>
      </p:sp>
      <p:sp>
        <p:nvSpPr>
          <p:cNvPr id="135171" name="Rectangle 3"/>
          <p:cNvSpPr>
            <a:spLocks noGrp="1" noChangeArrowheads="1"/>
          </p:cNvSpPr>
          <p:nvPr>
            <p:ph type="body" idx="1"/>
          </p:nvPr>
        </p:nvSpPr>
        <p:spPr>
          <a:xfrm>
            <a:off x="457200" y="764704"/>
            <a:ext cx="8229600" cy="5366221"/>
          </a:xfrm>
        </p:spPr>
        <p:txBody>
          <a:bodyPr/>
          <a:lstStyle/>
          <a:p>
            <a:pPr eaLnBrk="1" hangingPunct="1">
              <a:lnSpc>
                <a:spcPct val="80000"/>
              </a:lnSpc>
            </a:pPr>
            <a:r>
              <a:rPr lang="cs-CZ" altLang="cs-CZ" sz="1100" dirty="0"/>
              <a:t>Kolik pevných disků lze připojit k primárním IDE kanálu ? </a:t>
            </a:r>
            <a:r>
              <a:rPr lang="cs-CZ" altLang="cs-CZ" sz="1100" b="1" dirty="0"/>
              <a:t>2</a:t>
            </a:r>
          </a:p>
          <a:p>
            <a:pPr eaLnBrk="1" hangingPunct="1">
              <a:lnSpc>
                <a:spcPct val="80000"/>
              </a:lnSpc>
            </a:pPr>
            <a:r>
              <a:rPr lang="cs-CZ" altLang="cs-CZ" sz="1100" dirty="0"/>
              <a:t>Kolik pevných disků lze připojit k sekundárnímu IDE kanálu ? </a:t>
            </a:r>
            <a:r>
              <a:rPr lang="cs-CZ" altLang="cs-CZ" sz="1100" b="1" dirty="0"/>
              <a:t>2</a:t>
            </a:r>
          </a:p>
          <a:p>
            <a:pPr eaLnBrk="1" hangingPunct="1">
              <a:lnSpc>
                <a:spcPct val="80000"/>
              </a:lnSpc>
            </a:pPr>
            <a:r>
              <a:rPr lang="cs-CZ" altLang="cs-CZ" sz="1100" dirty="0"/>
              <a:t>Jakou nejvyšší kapacitu mají současné moderní běžně </a:t>
            </a:r>
            <a:r>
              <a:rPr lang="cs-CZ" altLang="cs-CZ" sz="1100" dirty="0" err="1"/>
              <a:t>prodáváné</a:t>
            </a:r>
            <a:r>
              <a:rPr lang="cs-CZ" altLang="cs-CZ" sz="1100" dirty="0"/>
              <a:t> pevné disky ? </a:t>
            </a:r>
            <a:r>
              <a:rPr lang="cs-CZ" altLang="cs-CZ" sz="1100" b="1" dirty="0"/>
              <a:t>20 TB</a:t>
            </a:r>
          </a:p>
          <a:p>
            <a:pPr eaLnBrk="1" hangingPunct="1">
              <a:lnSpc>
                <a:spcPct val="80000"/>
              </a:lnSpc>
            </a:pPr>
            <a:r>
              <a:rPr lang="cs-CZ" altLang="cs-CZ" sz="1100" dirty="0"/>
              <a:t>Jaká je cena za 1 GB u moderních pevných disků ? </a:t>
            </a:r>
            <a:r>
              <a:rPr lang="cs-CZ" altLang="cs-CZ" sz="1100" b="1" dirty="0"/>
              <a:t>0,63 Kč</a:t>
            </a:r>
          </a:p>
          <a:p>
            <a:pPr eaLnBrk="1" hangingPunct="1">
              <a:lnSpc>
                <a:spcPct val="80000"/>
              </a:lnSpc>
            </a:pPr>
            <a:r>
              <a:rPr lang="cs-CZ" altLang="cs-CZ" sz="1100" dirty="0">
                <a:highlight>
                  <a:srgbClr val="FFFF00"/>
                </a:highlight>
              </a:rPr>
              <a:t>Jaká je průměrná vybavovací doba moderních pevných disků ? </a:t>
            </a:r>
          </a:p>
          <a:p>
            <a:pPr eaLnBrk="1" hangingPunct="1">
              <a:lnSpc>
                <a:spcPct val="80000"/>
              </a:lnSpc>
            </a:pPr>
            <a:r>
              <a:rPr lang="cs-CZ" altLang="cs-CZ" sz="1100" dirty="0"/>
              <a:t>Jakým způsobem jsou dopočítána ztracená data při havárii jednoho disku v poli RAID3 ? – </a:t>
            </a:r>
            <a:r>
              <a:rPr lang="cs-CZ" altLang="cs-CZ" sz="1100" b="1" dirty="0"/>
              <a:t>pomocí parity</a:t>
            </a:r>
          </a:p>
          <a:p>
            <a:pPr eaLnBrk="1" hangingPunct="1">
              <a:lnSpc>
                <a:spcPct val="80000"/>
              </a:lnSpc>
            </a:pPr>
            <a:r>
              <a:rPr lang="cs-CZ" altLang="cs-CZ" sz="1100" dirty="0"/>
              <a:t>Jakým způsobem jsou dopočítána ztracená data při havárii jednoho disku v poli RAID0-striping ? - </a:t>
            </a:r>
            <a:r>
              <a:rPr lang="cs-CZ" altLang="cs-CZ" sz="1100" b="1" dirty="0"/>
              <a:t>není</a:t>
            </a:r>
          </a:p>
          <a:p>
            <a:pPr eaLnBrk="1" hangingPunct="1">
              <a:lnSpc>
                <a:spcPct val="80000"/>
              </a:lnSpc>
            </a:pPr>
            <a:r>
              <a:rPr lang="cs-CZ" altLang="cs-CZ" sz="1100" dirty="0"/>
              <a:t>Jakým způsobem jsou dopočítána ztracená data při havárii jednoho disku v poli RAID1 ? – </a:t>
            </a:r>
            <a:r>
              <a:rPr lang="cs-CZ" altLang="cs-CZ" sz="1100" b="1" dirty="0"/>
              <a:t>z druhého disku</a:t>
            </a:r>
          </a:p>
          <a:p>
            <a:pPr eaLnBrk="1" hangingPunct="1">
              <a:lnSpc>
                <a:spcPct val="80000"/>
              </a:lnSpc>
            </a:pPr>
            <a:r>
              <a:rPr lang="cs-CZ" altLang="cs-CZ" sz="1100" dirty="0"/>
              <a:t>Jakým způsobem jsou dopočítána ztracená data při havárii jednoho disku v poli RAID0-JBOD ? </a:t>
            </a:r>
            <a:r>
              <a:rPr lang="cs-CZ" altLang="cs-CZ" sz="1100" b="1" dirty="0"/>
              <a:t>- není</a:t>
            </a:r>
          </a:p>
          <a:p>
            <a:pPr eaLnBrk="1" hangingPunct="1">
              <a:lnSpc>
                <a:spcPct val="80000"/>
              </a:lnSpc>
            </a:pPr>
            <a:r>
              <a:rPr lang="cs-CZ" altLang="cs-CZ" sz="1100" dirty="0"/>
              <a:t>U kterých z těchto diskových polí dojde k zvýšení rychlosti čtení souboru: RAID0-JBOD, </a:t>
            </a:r>
            <a:r>
              <a:rPr lang="cs-CZ" altLang="cs-CZ" sz="1100" b="1" dirty="0">
                <a:highlight>
                  <a:srgbClr val="00FF00"/>
                </a:highlight>
              </a:rPr>
              <a:t>RAID0-striping, RAID1, RAID3</a:t>
            </a:r>
          </a:p>
          <a:p>
            <a:pPr eaLnBrk="1" hangingPunct="1">
              <a:lnSpc>
                <a:spcPct val="80000"/>
              </a:lnSpc>
            </a:pPr>
            <a:r>
              <a:rPr lang="cs-CZ" altLang="cs-CZ" sz="1100" dirty="0"/>
              <a:t>U kterých z těchto diskových polí dojde k zvýšení rychlosti zápisu souboru: RAID0-JBOD, </a:t>
            </a:r>
            <a:r>
              <a:rPr lang="cs-CZ" altLang="cs-CZ" sz="1100" b="1" dirty="0">
                <a:highlight>
                  <a:srgbClr val="00FF00"/>
                </a:highlight>
              </a:rPr>
              <a:t>RAID0-striping</a:t>
            </a:r>
            <a:r>
              <a:rPr lang="cs-CZ" altLang="cs-CZ" sz="1100" dirty="0"/>
              <a:t>, RAID1, </a:t>
            </a:r>
            <a:r>
              <a:rPr lang="cs-CZ" altLang="cs-CZ" sz="1100" b="1" dirty="0">
                <a:highlight>
                  <a:srgbClr val="00FF00"/>
                </a:highlight>
              </a:rPr>
              <a:t>RAID3</a:t>
            </a:r>
          </a:p>
          <a:p>
            <a:pPr eaLnBrk="1" hangingPunct="1">
              <a:lnSpc>
                <a:spcPct val="80000"/>
              </a:lnSpc>
            </a:pPr>
            <a:r>
              <a:rPr lang="cs-CZ" altLang="cs-CZ" sz="1100" dirty="0"/>
              <a:t>U kterých z těchto diskových polí dojde k zvýšení </a:t>
            </a:r>
            <a:r>
              <a:rPr lang="cs-CZ" altLang="cs-CZ" sz="1100" dirty="0" err="1"/>
              <a:t>zapezpečení</a:t>
            </a:r>
            <a:r>
              <a:rPr lang="cs-CZ" altLang="cs-CZ" sz="1100" dirty="0"/>
              <a:t> proti havárii: RAID0-JBOD, RAID0-striping, </a:t>
            </a:r>
            <a:r>
              <a:rPr lang="cs-CZ" altLang="cs-CZ" sz="1100" b="1" dirty="0">
                <a:highlight>
                  <a:srgbClr val="00FF00"/>
                </a:highlight>
              </a:rPr>
              <a:t>RAID1, RAID3</a:t>
            </a:r>
          </a:p>
          <a:p>
            <a:pPr eaLnBrk="1" hangingPunct="1">
              <a:lnSpc>
                <a:spcPct val="80000"/>
              </a:lnSpc>
            </a:pPr>
            <a:r>
              <a:rPr lang="cs-CZ" altLang="cs-CZ" sz="1100" dirty="0"/>
              <a:t>Popište, jak dochází k fragmentaci. – </a:t>
            </a:r>
            <a:r>
              <a:rPr lang="cs-CZ" altLang="cs-CZ" sz="1100" b="1" dirty="0"/>
              <a:t>mazáním souborů vznikají volné clustery</a:t>
            </a:r>
          </a:p>
          <a:p>
            <a:pPr eaLnBrk="1" hangingPunct="1">
              <a:lnSpc>
                <a:spcPct val="80000"/>
              </a:lnSpc>
            </a:pPr>
            <a:r>
              <a:rPr lang="cs-CZ" altLang="cs-CZ" sz="1100" dirty="0"/>
              <a:t>Co se děje při defragmentaci ?</a:t>
            </a:r>
            <a:r>
              <a:rPr lang="cs-CZ" altLang="cs-CZ" sz="1100" b="1" dirty="0"/>
              <a:t> disk srovná soubory tak, aby byli umístěny rovnoměrně za sebou</a:t>
            </a:r>
            <a:endParaRPr lang="cs-CZ" altLang="cs-CZ" sz="1100" dirty="0"/>
          </a:p>
          <a:p>
            <a:pPr eaLnBrk="1" hangingPunct="1">
              <a:lnSpc>
                <a:spcPct val="80000"/>
              </a:lnSpc>
            </a:pPr>
            <a:r>
              <a:rPr lang="cs-CZ" altLang="cs-CZ" sz="1100" dirty="0"/>
              <a:t>Kolik položek obsahuje FAT tabulka souborového systému FAT12 ? </a:t>
            </a:r>
            <a:r>
              <a:rPr lang="cs-CZ" altLang="cs-CZ" sz="1100" b="1" dirty="0"/>
              <a:t>4096</a:t>
            </a:r>
          </a:p>
          <a:p>
            <a:pPr eaLnBrk="1" hangingPunct="1">
              <a:lnSpc>
                <a:spcPct val="80000"/>
              </a:lnSpc>
            </a:pPr>
            <a:r>
              <a:rPr lang="cs-CZ" altLang="cs-CZ" sz="1100" dirty="0"/>
              <a:t>Jakou informaci obsahují položky FAT tabulky souborového systému FAT16 ? – </a:t>
            </a:r>
            <a:r>
              <a:rPr lang="cs-CZ" altLang="cs-CZ" sz="1100" b="1" dirty="0"/>
              <a:t>název, přípona, atributy, čas, datum, poloha</a:t>
            </a:r>
          </a:p>
          <a:p>
            <a:pPr eaLnBrk="1" hangingPunct="1">
              <a:lnSpc>
                <a:spcPct val="80000"/>
              </a:lnSpc>
            </a:pPr>
            <a:r>
              <a:rPr lang="cs-CZ" altLang="cs-CZ" sz="1100" dirty="0"/>
              <a:t>Jakým základním nástrojem provedete kontrolu a opravu konzistence souborového systému ? - </a:t>
            </a:r>
            <a:r>
              <a:rPr lang="cs-CZ" altLang="cs-CZ" sz="1100" b="1" dirty="0"/>
              <a:t>CHKDSK</a:t>
            </a:r>
          </a:p>
          <a:p>
            <a:pPr eaLnBrk="1" hangingPunct="1">
              <a:lnSpc>
                <a:spcPct val="80000"/>
              </a:lnSpc>
            </a:pPr>
            <a:r>
              <a:rPr lang="cs-CZ" altLang="cs-CZ" sz="1100" dirty="0"/>
              <a:t>Uveďte příklad chyb v konzistenci souborového systému. – </a:t>
            </a:r>
            <a:r>
              <a:rPr lang="cs-CZ" altLang="cs-CZ" sz="1100" b="1" dirty="0"/>
              <a:t>disk je odpojen od elektřiny a soubor, který nebyl zapsán se tváří, že zapsaný je</a:t>
            </a:r>
          </a:p>
          <a:p>
            <a:pPr eaLnBrk="1" hangingPunct="1">
              <a:lnSpc>
                <a:spcPct val="80000"/>
              </a:lnSpc>
            </a:pPr>
            <a:r>
              <a:rPr lang="cs-CZ" altLang="cs-CZ" sz="1100" dirty="0"/>
              <a:t>Uveďte alespoň dva různé důvody, kvůli kterým byste rozdělili pevný disk na více oddílů – </a:t>
            </a:r>
            <a:r>
              <a:rPr lang="cs-CZ" altLang="cs-CZ" sz="1100" b="1" dirty="0"/>
              <a:t>pro každý oddíl chci nastavit jiná práva. Chci nainstalovat více OS.</a:t>
            </a:r>
          </a:p>
          <a:p>
            <a:pPr eaLnBrk="1" hangingPunct="1">
              <a:lnSpc>
                <a:spcPct val="80000"/>
              </a:lnSpc>
            </a:pPr>
            <a:r>
              <a:rPr lang="cs-CZ" altLang="cs-CZ" sz="1100" dirty="0"/>
              <a:t>Uveďte alespoň pět výhod SSD oproti klasickým pevným diskům. – </a:t>
            </a:r>
            <a:r>
              <a:rPr lang="cs-CZ" altLang="cs-CZ" sz="1100" b="1" dirty="0"/>
              <a:t>menší spotřeba, vyšší rychlost, nevydávají žádný zvuk, jsou velikostně menší, menší šance na mechanické poškození</a:t>
            </a:r>
          </a:p>
          <a:p>
            <a:pPr eaLnBrk="1" hangingPunct="1">
              <a:lnSpc>
                <a:spcPct val="80000"/>
              </a:lnSpc>
            </a:pPr>
            <a:r>
              <a:rPr lang="cs-CZ" altLang="cs-CZ" sz="1100" dirty="0"/>
              <a:t>Uveďte alespoň tři nevýhody SSD oproti klasickým pevným diskům. </a:t>
            </a:r>
            <a:r>
              <a:rPr lang="cs-CZ" altLang="cs-CZ" sz="1100" b="1" dirty="0"/>
              <a:t>– vyšší cena, nutnost </a:t>
            </a:r>
            <a:r>
              <a:rPr lang="cs-CZ" altLang="cs-CZ" sz="1100" b="1" dirty="0" err="1"/>
              <a:t>TRIMu</a:t>
            </a:r>
            <a:r>
              <a:rPr lang="cs-CZ" altLang="cs-CZ" sz="1100" b="1" dirty="0"/>
              <a:t>, menší životnost (počet přepisů)</a:t>
            </a:r>
            <a:endParaRPr lang="cs-CZ" altLang="cs-CZ" sz="1100" dirty="0"/>
          </a:p>
          <a:p>
            <a:pPr eaLnBrk="1" hangingPunct="1">
              <a:lnSpc>
                <a:spcPct val="80000"/>
              </a:lnSpc>
            </a:pPr>
            <a:r>
              <a:rPr lang="cs-CZ" altLang="cs-CZ" sz="1100" dirty="0"/>
              <a:t>Jaké kapacity dosahují současné běžně prodávané SSD disky ? – </a:t>
            </a:r>
            <a:r>
              <a:rPr lang="cs-CZ" altLang="cs-CZ" sz="1100" b="1" dirty="0"/>
              <a:t>až 8 TB, běžně kolem 2 TB</a:t>
            </a:r>
          </a:p>
          <a:p>
            <a:pPr eaLnBrk="1" hangingPunct="1">
              <a:lnSpc>
                <a:spcPct val="80000"/>
              </a:lnSpc>
            </a:pPr>
            <a:r>
              <a:rPr lang="cs-CZ" altLang="cs-CZ" sz="1100" dirty="0"/>
              <a:t>Co je to SLC a MLC ? – </a:t>
            </a:r>
            <a:r>
              <a:rPr lang="cs-CZ" altLang="cs-CZ" sz="1100" b="1" dirty="0"/>
              <a:t>single level cell, </a:t>
            </a:r>
            <a:r>
              <a:rPr lang="cs-CZ" altLang="cs-CZ" sz="1100" b="1" dirty="0" err="1"/>
              <a:t>multi</a:t>
            </a:r>
            <a:r>
              <a:rPr lang="cs-CZ" altLang="cs-CZ" sz="1100" b="1" dirty="0"/>
              <a:t> level cell – určuje, zda jedna paměťová buňka umí uložit více stavů</a:t>
            </a:r>
          </a:p>
          <a:p>
            <a:pPr eaLnBrk="1" hangingPunct="1">
              <a:lnSpc>
                <a:spcPct val="80000"/>
              </a:lnSpc>
            </a:pPr>
            <a:r>
              <a:rPr lang="cs-CZ" altLang="cs-CZ" sz="1100" dirty="0"/>
              <a:t>Kolik přepisů přežije FLASH v SSD s kapacitou 250 GB, pokud výrobce udává IOPS 80000, 125 TBW, MTBF 2 </a:t>
            </a:r>
            <a:r>
              <a:rPr lang="cs-CZ" altLang="cs-CZ" sz="1100" dirty="0" err="1"/>
              <a:t>Mh</a:t>
            </a:r>
            <a:r>
              <a:rPr lang="cs-CZ" altLang="cs-CZ" sz="1100" dirty="0"/>
              <a:t> ? </a:t>
            </a:r>
            <a:r>
              <a:rPr lang="cs-CZ" altLang="cs-CZ" sz="1100" b="1" dirty="0"/>
              <a:t>500</a:t>
            </a:r>
          </a:p>
          <a:p>
            <a:pPr eaLnBrk="1" hangingPunct="1">
              <a:lnSpc>
                <a:spcPct val="80000"/>
              </a:lnSpc>
            </a:pPr>
            <a:endParaRPr lang="cs-CZ" altLang="cs-CZ" sz="11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Nadpis 1"/>
          <p:cNvSpPr>
            <a:spLocks noGrp="1" noChangeArrowheads="1"/>
          </p:cNvSpPr>
          <p:nvPr>
            <p:ph type="title"/>
          </p:nvPr>
        </p:nvSpPr>
        <p:spPr/>
        <p:txBody>
          <a:bodyPr/>
          <a:lstStyle/>
          <a:p>
            <a:r>
              <a:rPr lang="cs-CZ" altLang="cs-CZ"/>
              <a:t>Kontrolní otázky</a:t>
            </a:r>
          </a:p>
        </p:txBody>
      </p:sp>
      <p:sp>
        <p:nvSpPr>
          <p:cNvPr id="136195" name="Zástupný symbol pro obsah 2"/>
          <p:cNvSpPr>
            <a:spLocks noGrp="1" noChangeArrowheads="1"/>
          </p:cNvSpPr>
          <p:nvPr>
            <p:ph idx="1"/>
          </p:nvPr>
        </p:nvSpPr>
        <p:spPr/>
        <p:txBody>
          <a:bodyPr/>
          <a:lstStyle/>
          <a:p>
            <a:r>
              <a:rPr lang="cs-CZ" altLang="cs-CZ" sz="1400" dirty="0"/>
              <a:t>Proč byl zaveden TRIM? - </a:t>
            </a:r>
            <a:r>
              <a:rPr lang="cs-CZ" altLang="cs-CZ" sz="1400" b="1" dirty="0"/>
              <a:t>Ke smazání dat z SSD disků – OS oznámí že soubor byl smazán a SSD následně provede smazání</a:t>
            </a:r>
          </a:p>
          <a:p>
            <a:r>
              <a:rPr lang="cs-CZ" altLang="cs-CZ" sz="1400" dirty="0"/>
              <a:t>Co vystihuje hodnota IOPS? - </a:t>
            </a:r>
            <a:r>
              <a:rPr lang="cs-CZ" sz="1400" b="1" dirty="0"/>
              <a:t>Schopnost zapsat velké množství malých souborů na různá náhodná místa</a:t>
            </a:r>
            <a:endParaRPr lang="cs-CZ" altLang="cs-CZ" sz="1400" b="1" dirty="0"/>
          </a:p>
          <a:p>
            <a:r>
              <a:rPr lang="cs-CZ" altLang="cs-CZ" sz="1400" dirty="0"/>
              <a:t>Proč u SSD neprovádíme defragmentaci? – </a:t>
            </a:r>
            <a:r>
              <a:rPr lang="cs-CZ" altLang="cs-CZ" sz="1400" b="1" dirty="0"/>
              <a:t>neměla by žádný smysl, navíc bychom ho zbytečně opotřebovávali</a:t>
            </a:r>
          </a:p>
          <a:p>
            <a:r>
              <a:rPr lang="cs-CZ" altLang="cs-CZ" sz="1400" dirty="0"/>
              <a:t>Jaká je v současné době cena SSD přepočtená na 1 GB kapacity? </a:t>
            </a:r>
            <a:r>
              <a:rPr lang="cs-CZ" altLang="cs-CZ" sz="1400" b="1" dirty="0"/>
              <a:t>1.8 Kč</a:t>
            </a:r>
          </a:p>
          <a:p>
            <a:r>
              <a:rPr lang="cs-CZ" altLang="cs-CZ" sz="1400" dirty="0"/>
              <a:t>Co bude výhodné v počítači s SSD + klasickým pevným diskem výhodné umístit na který disk? – </a:t>
            </a:r>
            <a:r>
              <a:rPr lang="cs-CZ" altLang="cs-CZ" sz="1400" b="1" dirty="0"/>
              <a:t>systém na SSD, data na HDD</a:t>
            </a:r>
          </a:p>
          <a:p>
            <a:r>
              <a:rPr lang="cs-CZ" altLang="cs-CZ" sz="1400" dirty="0"/>
              <a:t>Proč trvá při zápisu na paměťové karty zápis malých souborů déle, než bychom očekávali? –</a:t>
            </a:r>
            <a:r>
              <a:rPr lang="cs-CZ" altLang="cs-CZ" sz="1400" b="1" dirty="0"/>
              <a:t> je nutné smazat celý sektor a následně data s upravenými daty znova zapsat na daný oddíl</a:t>
            </a:r>
          </a:p>
          <a:p>
            <a:r>
              <a:rPr lang="cs-CZ" altLang="cs-CZ" sz="1400" dirty="0"/>
              <a:t>Co je to </a:t>
            </a:r>
            <a:r>
              <a:rPr lang="cs-CZ" altLang="cs-CZ" sz="1400" dirty="0" err="1"/>
              <a:t>NVMe</a:t>
            </a:r>
            <a:r>
              <a:rPr lang="cs-CZ" altLang="cs-CZ" sz="1400" dirty="0"/>
              <a:t>? – </a:t>
            </a:r>
            <a:r>
              <a:rPr lang="cs-CZ" altLang="cs-CZ" sz="1400" b="1" dirty="0"/>
              <a:t>speciální sběrnice pro rychlé SSD s propojením přímo do PCI-Express</a:t>
            </a:r>
          </a:p>
          <a:p>
            <a:r>
              <a:rPr lang="cs-CZ" altLang="cs-CZ" sz="1400" dirty="0"/>
              <a:t>K čemu je dobrý </a:t>
            </a:r>
            <a:r>
              <a:rPr lang="cs-CZ" altLang="cs-CZ" sz="1400" dirty="0" err="1"/>
              <a:t>overprovisioning</a:t>
            </a:r>
            <a:r>
              <a:rPr lang="cs-CZ" altLang="cs-CZ" sz="1400" dirty="0"/>
              <a:t>? – </a:t>
            </a:r>
            <a:r>
              <a:rPr lang="cs-CZ" altLang="cs-CZ" sz="1400" b="1" dirty="0"/>
              <a:t>extra volné místo navíc na kvalitních SSD pro přesouvání souborů</a:t>
            </a:r>
          </a:p>
          <a:p>
            <a:pPr marL="0" indent="0">
              <a:buNone/>
            </a:pPr>
            <a:endParaRPr lang="cs-CZ" altLang="cs-CZ" sz="1400" dirty="0"/>
          </a:p>
          <a:p>
            <a:endParaRPr lang="cs-CZ" altLang="cs-CZ" sz="1400" dirty="0"/>
          </a:p>
          <a:p>
            <a:endParaRPr lang="cs-CZ" altLang="cs-CZ" sz="2000" dirty="0"/>
          </a:p>
          <a:p>
            <a:endParaRPr lang="cs-CZ" altLang="cs-CZ" dirty="0"/>
          </a:p>
          <a:p>
            <a:endParaRPr lang="cs-CZ" altLang="cs-CZ"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cs-CZ" altLang="cs-CZ"/>
              <a:t>Pevný disk</a:t>
            </a:r>
          </a:p>
        </p:txBody>
      </p:sp>
      <p:sp>
        <p:nvSpPr>
          <p:cNvPr id="17411" name="Rectangle 3"/>
          <p:cNvSpPr>
            <a:spLocks noGrp="1" noChangeArrowheads="1"/>
          </p:cNvSpPr>
          <p:nvPr>
            <p:ph type="body" idx="1"/>
          </p:nvPr>
        </p:nvSpPr>
        <p:spPr>
          <a:xfrm>
            <a:off x="457200" y="1719263"/>
            <a:ext cx="8229600" cy="4949825"/>
          </a:xfrm>
        </p:spPr>
        <p:txBody>
          <a:bodyPr/>
          <a:lstStyle/>
          <a:p>
            <a:pPr eaLnBrk="1" hangingPunct="1"/>
            <a:r>
              <a:rPr lang="cs-CZ" altLang="cs-CZ" sz="1600" dirty="0"/>
              <a:t>U </a:t>
            </a:r>
            <a:r>
              <a:rPr lang="cs-CZ" altLang="cs-CZ" sz="1600" b="1" dirty="0"/>
              <a:t>harddisků</a:t>
            </a:r>
            <a:r>
              <a:rPr lang="cs-CZ" altLang="cs-CZ" sz="1600" dirty="0"/>
              <a:t> je použito </a:t>
            </a:r>
            <a:r>
              <a:rPr lang="cs-CZ" altLang="cs-CZ" sz="1600" b="1" dirty="0"/>
              <a:t>kovových kotoučů</a:t>
            </a:r>
            <a:r>
              <a:rPr lang="cs-CZ" altLang="cs-CZ" sz="1600" dirty="0"/>
              <a:t> (ploten) s magnetickou vrstvou, nad níž se hlavy </a:t>
            </a:r>
            <a:r>
              <a:rPr lang="cs-CZ" altLang="cs-CZ" sz="1600" b="1" dirty="0"/>
              <a:t>vznáší</a:t>
            </a:r>
            <a:r>
              <a:rPr lang="cs-CZ" altLang="cs-CZ" sz="1600" dirty="0"/>
              <a:t> ve výšce řádu mikrometrů/nanometrů na vzduchovém polštáři </a:t>
            </a:r>
          </a:p>
          <a:p>
            <a:pPr eaLnBrk="1" hangingPunct="1"/>
            <a:r>
              <a:rPr lang="cs-CZ" altLang="cs-CZ" sz="1600" dirty="0"/>
              <a:t>Čím menší je vzdálenost hlavy a povrchu, tím hustěji lze zapisovat. </a:t>
            </a:r>
          </a:p>
          <a:p>
            <a:pPr eaLnBrk="1" hangingPunct="1"/>
            <a:r>
              <a:rPr lang="cs-CZ" altLang="cs-CZ" sz="1600" b="1" dirty="0"/>
              <a:t>Pevný disk </a:t>
            </a:r>
            <a:r>
              <a:rPr lang="cs-CZ" altLang="cs-CZ" sz="1600" dirty="0"/>
              <a:t>– vyroben z </a:t>
            </a:r>
            <a:r>
              <a:rPr lang="cs-CZ" altLang="cs-CZ" sz="1600" b="1" dirty="0"/>
              <a:t>pevného neohebného materiálu</a:t>
            </a:r>
          </a:p>
          <a:p>
            <a:pPr eaLnBrk="1" hangingPunct="1"/>
            <a:r>
              <a:rPr lang="cs-CZ" altLang="cs-CZ" sz="1600" b="1" dirty="0"/>
              <a:t>Plotna </a:t>
            </a:r>
            <a:r>
              <a:rPr lang="cs-CZ" altLang="cs-CZ" sz="1600" dirty="0"/>
              <a:t>– pevný robustní kotouč s tenkou magnetickou záznamovou vrstvou na obou stranách</a:t>
            </a:r>
            <a:endParaRPr lang="cs-CZ" altLang="cs-CZ" sz="1600" b="1" dirty="0"/>
          </a:p>
          <a:p>
            <a:pPr eaLnBrk="1" hangingPunct="1"/>
            <a:r>
              <a:rPr lang="cs-CZ" altLang="cs-CZ" sz="1600" b="1" dirty="0" err="1"/>
              <a:t>HardDisk</a:t>
            </a:r>
            <a:r>
              <a:rPr lang="cs-CZ" altLang="cs-CZ" sz="1600" dirty="0"/>
              <a:t> má několik kotoučů (ploten) nad sebou </a:t>
            </a:r>
          </a:p>
          <a:p>
            <a:pPr eaLnBrk="1" hangingPunct="1"/>
            <a:r>
              <a:rPr lang="cs-CZ" altLang="cs-CZ" sz="1600" dirty="0"/>
              <a:t>Většina moderních pevných disků má dvě plotny</a:t>
            </a:r>
          </a:p>
          <a:p>
            <a:pPr eaLnBrk="1" hangingPunct="1"/>
            <a:r>
              <a:rPr lang="cs-CZ" altLang="cs-CZ" sz="1600" dirty="0"/>
              <a:t>V současné době mají standardně disky ve stolních PC plotny o průměru </a:t>
            </a:r>
            <a:r>
              <a:rPr lang="cs-CZ" altLang="cs-CZ" sz="1600" b="1" dirty="0"/>
              <a:t>3,5 palce</a:t>
            </a:r>
            <a:r>
              <a:rPr lang="cs-CZ" altLang="cs-CZ" sz="1600" dirty="0"/>
              <a:t> (tj. 8,9 cm), v noteboocích jsou menší varianty </a:t>
            </a:r>
            <a:r>
              <a:rPr lang="cs-CZ" altLang="cs-CZ" sz="1600" b="1" dirty="0"/>
              <a:t>2,5 palce</a:t>
            </a:r>
            <a:endParaRPr lang="cs-CZ" altLang="cs-CZ" sz="1600" dirty="0"/>
          </a:p>
          <a:p>
            <a:pPr eaLnBrk="1" hangingPunct="1"/>
            <a:r>
              <a:rPr lang="cs-CZ" altLang="cs-CZ" sz="1600" dirty="0"/>
              <a:t>Záznamová vrstva je na obou stranách plotny</a:t>
            </a:r>
          </a:p>
          <a:p>
            <a:pPr eaLnBrk="1" hangingPunct="1"/>
            <a:r>
              <a:rPr lang="cs-CZ" altLang="cs-CZ" sz="1700" dirty="0"/>
              <a:t>Na jednu plotnu jsou dvě hlavy, protože jsou data zaznamenána z obou stran</a:t>
            </a:r>
          </a:p>
          <a:p>
            <a:pPr eaLnBrk="1" hangingPunct="1"/>
            <a:r>
              <a:rPr lang="cs-CZ" altLang="cs-CZ" sz="1700" dirty="0"/>
              <a:t>Všechny plotny se otáčí společně, jsou spojené a usazené na společné ose </a:t>
            </a:r>
          </a:p>
          <a:p>
            <a:pPr eaLnBrk="1" hangingPunct="1"/>
            <a:r>
              <a:rPr lang="cs-CZ" altLang="cs-CZ" sz="1700" dirty="0"/>
              <a:t>Všechny hlavičky se pohybují společně, jsou umístěny na společném rameni</a:t>
            </a:r>
            <a:endParaRPr lang="cs-CZ" altLang="cs-CZ" sz="1600" dirty="0"/>
          </a:p>
          <a:p>
            <a:pPr eaLnBrk="1" hangingPunct="1">
              <a:lnSpc>
                <a:spcPct val="80000"/>
              </a:lnSpc>
            </a:pPr>
            <a:endParaRPr lang="cs-CZ" altLang="cs-CZ"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DDD7B6-BB8D-4F49-8056-EFC4AA86E4C0}"/>
              </a:ext>
            </a:extLst>
          </p:cNvPr>
          <p:cNvSpPr>
            <a:spLocks noGrp="1"/>
          </p:cNvSpPr>
          <p:nvPr>
            <p:ph type="title"/>
          </p:nvPr>
        </p:nvSpPr>
        <p:spPr/>
        <p:txBody>
          <a:bodyPr/>
          <a:lstStyle/>
          <a:p>
            <a:r>
              <a:rPr lang="cs-CZ" dirty="0"/>
              <a:t>Plovoucí hlavy</a:t>
            </a:r>
          </a:p>
        </p:txBody>
      </p:sp>
      <p:sp>
        <p:nvSpPr>
          <p:cNvPr id="3" name="Zástupný obsah 2">
            <a:extLst>
              <a:ext uri="{FF2B5EF4-FFF2-40B4-BE49-F238E27FC236}">
                <a16:creationId xmlns:a16="http://schemas.microsoft.com/office/drawing/2014/main" id="{B26079A7-B151-48C4-9E6F-E839C5C8CE8E}"/>
              </a:ext>
            </a:extLst>
          </p:cNvPr>
          <p:cNvSpPr>
            <a:spLocks noGrp="1"/>
          </p:cNvSpPr>
          <p:nvPr>
            <p:ph idx="1"/>
          </p:nvPr>
        </p:nvSpPr>
        <p:spPr>
          <a:xfrm>
            <a:off x="395536" y="1628800"/>
            <a:ext cx="8568952" cy="4411662"/>
          </a:xfrm>
        </p:spPr>
        <p:txBody>
          <a:bodyPr/>
          <a:lstStyle/>
          <a:p>
            <a:r>
              <a:rPr lang="cs-CZ" sz="1600" dirty="0"/>
              <a:t>Pro dosažení co nejvyšší hustoty musí být hlava co nejblíže k magnetické vrstvě na disku, ale vzhledem k vysoké rychlosti rotace disku se jí nesmí dotýkat. </a:t>
            </a:r>
          </a:p>
          <a:p>
            <a:r>
              <a:rPr lang="cs-CZ" sz="1600" dirty="0"/>
              <a:t>Přitom diskové plochy nelze vyrobit ani upevnit tak, aby jejich povrch ve směru osy otáčení "neházel„ a ramínka s hlavami nelze umístit nad plotny s nanometrovou přesností.</a:t>
            </a:r>
          </a:p>
          <a:p>
            <a:r>
              <a:rPr lang="cs-CZ" sz="1600" dirty="0"/>
              <a:t>Řešením byl vynález </a:t>
            </a:r>
            <a:r>
              <a:rPr lang="cs-CZ" sz="1600" b="1" dirty="0"/>
              <a:t>plovoucí hlavy</a:t>
            </a:r>
            <a:r>
              <a:rPr lang="cs-CZ" sz="1600" dirty="0"/>
              <a:t> </a:t>
            </a:r>
          </a:p>
          <a:p>
            <a:r>
              <a:rPr lang="cs-CZ" sz="1600" dirty="0"/>
              <a:t>Co nejmenší hlava je upevněna na pružném ramínku, které ji přitlačuje k disku, </a:t>
            </a:r>
          </a:p>
          <a:p>
            <a:r>
              <a:rPr lang="cs-CZ" sz="1600" dirty="0"/>
              <a:t>Konec ramínka s hlavou má přesně vypočtený aerodynamický profil a vrstvička vzduchu, kterou otáčející se disk s sebou strhává, ji udržuje ve vzdálenosti několika mikrometrů/nanometrů od povrchu. </a:t>
            </a:r>
          </a:p>
          <a:p>
            <a:r>
              <a:rPr lang="pt-BR" altLang="cs-CZ" sz="1600" dirty="0"/>
              <a:t>Hlava „plave“ na vzduchovém polštáři </a:t>
            </a:r>
            <a:r>
              <a:rPr lang="cs-CZ" altLang="cs-CZ" sz="1600" dirty="0"/>
              <a:t>(vír vzduchu nad rotující plotnou)</a:t>
            </a:r>
            <a:endParaRPr lang="cs-CZ" sz="1600" dirty="0"/>
          </a:p>
          <a:p>
            <a:r>
              <a:rPr lang="cs-CZ" altLang="cs-CZ" sz="1600" dirty="0"/>
              <a:t>Vzdálenost mezi hlavou a povrchem je dnes jen několik </a:t>
            </a:r>
            <a:r>
              <a:rPr lang="cs-CZ" altLang="cs-CZ" sz="1600" b="1" dirty="0"/>
              <a:t>nanometrů</a:t>
            </a:r>
            <a:endParaRPr lang="cs-CZ" sz="1600" dirty="0"/>
          </a:p>
          <a:p>
            <a:r>
              <a:rPr lang="cs-CZ" sz="1600" dirty="0"/>
              <a:t>Hlavu tedy </a:t>
            </a:r>
            <a:r>
              <a:rPr lang="cs-CZ" sz="1600" dirty="0" err="1"/>
              <a:t>nadzvihuje</a:t>
            </a:r>
            <a:r>
              <a:rPr lang="cs-CZ" sz="1600" dirty="0"/>
              <a:t> proud vzduchu, ovšem jen pokud se disk otáčí přesnou rychlostí. </a:t>
            </a:r>
          </a:p>
          <a:p>
            <a:r>
              <a:rPr lang="cs-CZ" sz="1600" dirty="0"/>
              <a:t>Kdyby se disk zastavil, hlava přestane být vírem vzduchu odtlačována od povrchu a dotkne se ho</a:t>
            </a:r>
          </a:p>
          <a:p>
            <a:r>
              <a:rPr lang="cs-CZ" altLang="cs-CZ" sz="1600" dirty="0"/>
              <a:t>Hlavička se nesmí </a:t>
            </a:r>
            <a:r>
              <a:rPr lang="cs-CZ" altLang="cs-CZ" sz="1600" b="1" dirty="0"/>
              <a:t>dotknout povrchu</a:t>
            </a:r>
            <a:r>
              <a:rPr lang="cs-CZ" altLang="cs-CZ" sz="1600" dirty="0"/>
              <a:t> - zničila by ho</a:t>
            </a:r>
          </a:p>
          <a:p>
            <a:r>
              <a:rPr lang="cs-CZ" altLang="cs-CZ" sz="1600" dirty="0"/>
              <a:t>Při zastavení disku se hlavička položí na disk na tzv. přistávací stopě (zaparkuje se) nebo se aretuje mimo oblast ploten </a:t>
            </a:r>
          </a:p>
          <a:p>
            <a:endParaRPr lang="cs-CZ" altLang="cs-CZ" sz="1600" dirty="0"/>
          </a:p>
          <a:p>
            <a:endParaRPr lang="cs-CZ" sz="1600" dirty="0"/>
          </a:p>
        </p:txBody>
      </p:sp>
    </p:spTree>
    <p:extLst>
      <p:ext uri="{BB962C8B-B14F-4D97-AF65-F5344CB8AC3E}">
        <p14:creationId xmlns:p14="http://schemas.microsoft.com/office/powerpoint/2010/main" val="103497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cs-CZ" altLang="cs-CZ"/>
              <a:t>Hierarchie paměťového systému</a:t>
            </a:r>
          </a:p>
        </p:txBody>
      </p:sp>
      <p:sp>
        <p:nvSpPr>
          <p:cNvPr id="4099" name="Rectangle 3"/>
          <p:cNvSpPr>
            <a:spLocks noGrp="1" noChangeArrowheads="1"/>
          </p:cNvSpPr>
          <p:nvPr>
            <p:ph type="body" idx="1"/>
          </p:nvPr>
        </p:nvSpPr>
        <p:spPr>
          <a:xfrm>
            <a:off x="381000" y="1828800"/>
            <a:ext cx="8229600" cy="4411663"/>
          </a:xfrm>
        </p:spPr>
        <p:txBody>
          <a:bodyPr/>
          <a:lstStyle/>
          <a:p>
            <a:pPr eaLnBrk="1" hangingPunct="1"/>
            <a:r>
              <a:rPr lang="cs-CZ" altLang="cs-CZ" sz="2000" b="1" dirty="0"/>
              <a:t>Registr</a:t>
            </a:r>
            <a:r>
              <a:rPr lang="cs-CZ" altLang="cs-CZ" sz="2000" dirty="0"/>
              <a:t> </a:t>
            </a:r>
            <a:endParaRPr lang="cs-CZ" altLang="cs-CZ" sz="1700" dirty="0"/>
          </a:p>
          <a:p>
            <a:pPr lvl="1" eaLnBrk="1" hangingPunct="1"/>
            <a:r>
              <a:rPr lang="cs-CZ" altLang="cs-CZ" sz="1600" dirty="0"/>
              <a:t>je přímo součástí jádra procesoru</a:t>
            </a:r>
            <a:endParaRPr lang="en-US" altLang="cs-CZ" sz="1600" dirty="0"/>
          </a:p>
          <a:p>
            <a:pPr lvl="1" eaLnBrk="1" hangingPunct="1"/>
            <a:r>
              <a:rPr lang="en-US" altLang="cs-CZ" sz="1600" dirty="0"/>
              <a:t>Do </a:t>
            </a:r>
            <a:r>
              <a:rPr lang="en-US" altLang="cs-CZ" sz="1600" dirty="0" err="1"/>
              <a:t>registr</a:t>
            </a:r>
            <a:r>
              <a:rPr lang="cs-CZ" altLang="cs-CZ" sz="1600" dirty="0"/>
              <a:t>ů nelze umístit všechna data – jsou v nich pouze operandy k okamžitému použití </a:t>
            </a:r>
          </a:p>
          <a:p>
            <a:pPr lvl="1" eaLnBrk="1" hangingPunct="1"/>
            <a:r>
              <a:rPr lang="cs-CZ" altLang="cs-CZ" sz="1600" dirty="0"/>
              <a:t>Některé operace lze provádět pouze s operandy v registrech. U RISC procesorů lze pracovat pouze s registry (paměť lze jen číst nebo do ni zapisovat – LOAD</a:t>
            </a:r>
            <a:r>
              <a:rPr lang="en-US" altLang="cs-CZ" sz="1600" dirty="0"/>
              <a:t>/STORE</a:t>
            </a:r>
            <a:r>
              <a:rPr lang="cs-CZ" altLang="cs-CZ" sz="1600" dirty="0"/>
              <a:t>)</a:t>
            </a:r>
            <a:endParaRPr lang="en-US" altLang="cs-CZ" sz="1600" dirty="0"/>
          </a:p>
          <a:p>
            <a:pPr lvl="1" eaLnBrk="1" hangingPunct="1"/>
            <a:r>
              <a:rPr lang="cs-CZ" altLang="cs-CZ" sz="1600" dirty="0"/>
              <a:t>U </a:t>
            </a:r>
            <a:r>
              <a:rPr lang="cs-CZ" altLang="cs-CZ" sz="1600" dirty="0" err="1"/>
              <a:t>superskalárního</a:t>
            </a:r>
            <a:r>
              <a:rPr lang="cs-CZ" altLang="cs-CZ" sz="1600" dirty="0"/>
              <a:t> procesoru lze dokončit více operací v jednom taktu a tím pádem také pracovat současně s více registry</a:t>
            </a:r>
            <a:endParaRPr lang="cs-CZ" altLang="cs-CZ" sz="1500" dirty="0"/>
          </a:p>
          <a:p>
            <a:pPr eaLnBrk="1" hangingPunct="1"/>
            <a:r>
              <a:rPr lang="cs-CZ" altLang="cs-CZ" sz="2000" b="1" dirty="0" err="1"/>
              <a:t>Cache</a:t>
            </a:r>
            <a:r>
              <a:rPr lang="cs-CZ" altLang="cs-CZ" sz="2000" dirty="0"/>
              <a:t> </a:t>
            </a:r>
            <a:endParaRPr lang="cs-CZ" altLang="cs-CZ" sz="1700" dirty="0"/>
          </a:p>
          <a:p>
            <a:pPr lvl="1" eaLnBrk="1" hangingPunct="1"/>
            <a:r>
              <a:rPr lang="cs-CZ" altLang="cs-CZ" sz="1600" dirty="0"/>
              <a:t>rychlá statická paměť</a:t>
            </a:r>
          </a:p>
          <a:p>
            <a:pPr lvl="1" eaLnBrk="1" hangingPunct="1"/>
            <a:r>
              <a:rPr lang="cs-CZ" altLang="cs-CZ" sz="1600" dirty="0"/>
              <a:t>Vyrovnává rozdíl v rychlosti procesoru a pomalé operační paměti</a:t>
            </a:r>
          </a:p>
          <a:p>
            <a:pPr lvl="1" eaLnBrk="1" hangingPunct="1"/>
            <a:r>
              <a:rPr lang="cs-CZ" altLang="cs-CZ" sz="1600" dirty="0"/>
              <a:t>Běží na stejné nebo nižší frekvenci než je taktovací frekvence jádra procesoru. </a:t>
            </a:r>
          </a:p>
          <a:p>
            <a:pPr lvl="1" eaLnBrk="1" hangingPunct="1"/>
            <a:r>
              <a:rPr lang="cs-CZ" altLang="cs-CZ" sz="1600" dirty="0"/>
              <a:t>V případě, že běží na stejné frekvenci jako jádro, může být přístup do ní stejně rychlý jako práce s registrem - hrozí ale nebezpečí, že v ní nejsou požadovaná data (pravděpodobnost nalezení dat v </a:t>
            </a:r>
            <a:r>
              <a:rPr lang="cs-CZ" altLang="cs-CZ" sz="1600" dirty="0" err="1"/>
              <a:t>cache</a:t>
            </a:r>
            <a:r>
              <a:rPr lang="cs-CZ" altLang="cs-CZ" sz="1600" dirty="0"/>
              <a:t> je až 9</a:t>
            </a:r>
            <a:r>
              <a:rPr lang="en-US" altLang="cs-CZ" sz="1600" dirty="0"/>
              <a:t>5%)</a:t>
            </a:r>
            <a:endParaRPr lang="cs-CZ" altLang="cs-CZ" sz="1500" dirty="0"/>
          </a:p>
          <a:p>
            <a:pPr eaLnBrk="1" hangingPunct="1"/>
            <a:endParaRPr lang="cs-CZ" altLang="cs-CZ"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Nadpis 1"/>
          <p:cNvSpPr>
            <a:spLocks noGrp="1" noChangeArrowheads="1"/>
          </p:cNvSpPr>
          <p:nvPr>
            <p:ph type="title"/>
          </p:nvPr>
        </p:nvSpPr>
        <p:spPr/>
        <p:txBody>
          <a:bodyPr/>
          <a:lstStyle/>
          <a:p>
            <a:r>
              <a:rPr lang="cs-CZ" altLang="cs-CZ"/>
              <a:t>Pevný disk</a:t>
            </a:r>
          </a:p>
        </p:txBody>
      </p:sp>
      <p:sp>
        <p:nvSpPr>
          <p:cNvPr id="18435" name="Zástupný obsah 2"/>
          <p:cNvSpPr>
            <a:spLocks noGrp="1" noChangeArrowheads="1"/>
          </p:cNvSpPr>
          <p:nvPr>
            <p:ph idx="1"/>
          </p:nvPr>
        </p:nvSpPr>
        <p:spPr/>
        <p:txBody>
          <a:bodyPr/>
          <a:lstStyle/>
          <a:p>
            <a:pPr eaLnBrk="1" hangingPunct="1"/>
            <a:r>
              <a:rPr lang="cs-CZ" altLang="cs-CZ" sz="1800" dirty="0"/>
              <a:t>Typické otáčky</a:t>
            </a:r>
            <a:r>
              <a:rPr lang="en-US" altLang="cs-CZ" sz="1800" dirty="0"/>
              <a:t> (RPM)</a:t>
            </a:r>
            <a:r>
              <a:rPr lang="cs-CZ" altLang="cs-CZ" sz="1800" dirty="0"/>
              <a:t> jsou 3600 </a:t>
            </a:r>
            <a:r>
              <a:rPr lang="cs-CZ" altLang="cs-CZ" sz="1800" dirty="0" err="1"/>
              <a:t>ot</a:t>
            </a:r>
            <a:r>
              <a:rPr lang="cs-CZ" altLang="cs-CZ" sz="1800" dirty="0"/>
              <a:t>/min, 4500 </a:t>
            </a:r>
            <a:r>
              <a:rPr lang="cs-CZ" altLang="cs-CZ" sz="1800" dirty="0" err="1"/>
              <a:t>ot</a:t>
            </a:r>
            <a:r>
              <a:rPr lang="cs-CZ" altLang="cs-CZ" sz="1800" dirty="0"/>
              <a:t>/min, 5400ot/min, 7200ot/min, 9600 </a:t>
            </a:r>
            <a:r>
              <a:rPr lang="cs-CZ" altLang="cs-CZ" sz="1800" dirty="0" err="1"/>
              <a:t>ot</a:t>
            </a:r>
            <a:r>
              <a:rPr lang="en-US" altLang="cs-CZ" sz="1800" dirty="0"/>
              <a:t>/min, </a:t>
            </a:r>
            <a:r>
              <a:rPr lang="cs-CZ" altLang="cs-CZ" sz="1800" dirty="0"/>
              <a:t>10000ot/min, 15000 </a:t>
            </a:r>
            <a:r>
              <a:rPr lang="cs-CZ" altLang="cs-CZ" sz="1800" dirty="0" err="1"/>
              <a:t>ot</a:t>
            </a:r>
            <a:r>
              <a:rPr lang="cs-CZ" altLang="cs-CZ" sz="1800" dirty="0"/>
              <a:t>/min </a:t>
            </a:r>
          </a:p>
          <a:p>
            <a:pPr eaLnBrk="1" hangingPunct="1"/>
            <a:r>
              <a:rPr lang="cs-CZ" altLang="cs-CZ" sz="1800" dirty="0"/>
              <a:t>Vyšší otáčky obvykle znamenají vyšší výkon a rychlost, ale také vyšší spotřebu elektrické energie, nižší odolnost vůči otřesům a rychlejší opotřebení </a:t>
            </a:r>
          </a:p>
          <a:p>
            <a:pPr eaLnBrk="1" hangingPunct="1"/>
            <a:r>
              <a:rPr lang="cs-CZ" altLang="cs-CZ" sz="1800" dirty="0"/>
              <a:t>Otáčky pevného disku jsou </a:t>
            </a:r>
            <a:r>
              <a:rPr lang="cs-CZ" altLang="cs-CZ" sz="1800" b="1" dirty="0"/>
              <a:t>konstantní</a:t>
            </a:r>
            <a:r>
              <a:rPr lang="cs-CZ" altLang="cs-CZ" sz="1800" dirty="0"/>
              <a:t> – z toho plyne, že rychlost pohybu disku pod hlavičkou je proměnná (nejvyšší u okraje, nejnižší u středu)</a:t>
            </a:r>
          </a:p>
          <a:p>
            <a:pPr eaLnBrk="1" hangingPunct="1"/>
            <a:r>
              <a:rPr lang="cs-CZ" altLang="cs-CZ" sz="1800" b="1" dirty="0"/>
              <a:t>CAV – </a:t>
            </a:r>
            <a:r>
              <a:rPr lang="cs-CZ" altLang="cs-CZ" sz="1800" b="1" dirty="0" err="1"/>
              <a:t>Constant</a:t>
            </a:r>
            <a:r>
              <a:rPr lang="cs-CZ" altLang="cs-CZ" sz="1800" b="1" dirty="0"/>
              <a:t> </a:t>
            </a:r>
            <a:r>
              <a:rPr lang="cs-CZ" altLang="cs-CZ" sz="1800" b="1" dirty="0" err="1"/>
              <a:t>angle</a:t>
            </a:r>
            <a:r>
              <a:rPr lang="cs-CZ" altLang="cs-CZ" sz="1800" b="1" dirty="0"/>
              <a:t> </a:t>
            </a:r>
            <a:r>
              <a:rPr lang="cs-CZ" altLang="cs-CZ" sz="1800" b="1" dirty="0" err="1"/>
              <a:t>velocity</a:t>
            </a:r>
            <a:r>
              <a:rPr lang="cs-CZ" altLang="cs-CZ" sz="1800" b="1" dirty="0"/>
              <a:t> </a:t>
            </a:r>
            <a:r>
              <a:rPr lang="cs-CZ" altLang="cs-CZ" sz="1800" dirty="0"/>
              <a:t>– konstantní úhlová rychlost</a:t>
            </a:r>
          </a:p>
          <a:p>
            <a:pPr eaLnBrk="1" hangingPunct="1"/>
            <a:r>
              <a:rPr lang="cs-CZ" altLang="cs-CZ" sz="1800" dirty="0"/>
              <a:t>Disky jsou </a:t>
            </a:r>
            <a:r>
              <a:rPr lang="cs-CZ" altLang="cs-CZ" sz="1800" b="1" dirty="0"/>
              <a:t>uzavřeny</a:t>
            </a:r>
            <a:r>
              <a:rPr lang="cs-CZ" altLang="cs-CZ" sz="1800" dirty="0"/>
              <a:t> proti prachu </a:t>
            </a:r>
          </a:p>
          <a:p>
            <a:pPr eaLnBrk="1" hangingPunct="1"/>
            <a:r>
              <a:rPr lang="cs-CZ" altLang="cs-CZ" sz="1800" dirty="0"/>
              <a:t>Prach usazený na plotnách by mohl poškodit hlavičku a povrch, protože jeho zrnka jsou mnohem větší než mezera mezi hlavičkou a povrchem</a:t>
            </a:r>
          </a:p>
          <a:p>
            <a:pPr eaLnBrk="1" hangingPunct="1"/>
            <a:r>
              <a:rPr lang="cs-CZ" altLang="cs-CZ" sz="1800" dirty="0"/>
              <a:t>Uvnitř je přefiltrovaný čistý vzduch nebo inertní plyn</a:t>
            </a:r>
          </a:p>
          <a:p>
            <a:pPr eaLnBrk="1" hangingPunct="1"/>
            <a:r>
              <a:rPr lang="cs-CZ" altLang="cs-CZ" sz="1800" dirty="0"/>
              <a:t>V žádném případě nemůže být uvnitř vakuum (nefungovalo by v něm vznášení hlavičky nad rotující plotnou)</a:t>
            </a:r>
            <a:endParaRPr lang="en-US" altLang="cs-CZ" sz="1800" dirty="0"/>
          </a:p>
          <a:p>
            <a:pPr eaLnBrk="1" hangingPunct="1"/>
            <a:r>
              <a:rPr lang="cs-CZ" altLang="cs-CZ" sz="1800" dirty="0"/>
              <a:t>Do budoucna je točivé médium neperspektivní (náchylné na poškození při nárazech, vyžaduje mnoho energie pro motorek) </a:t>
            </a:r>
          </a:p>
          <a:p>
            <a:endParaRPr lang="cs-CZ" altLang="cs-CZ"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9A78DCC-906E-4E70-A91D-C1E974854556}"/>
              </a:ext>
            </a:extLst>
          </p:cNvPr>
          <p:cNvSpPr>
            <a:spLocks noGrp="1"/>
          </p:cNvSpPr>
          <p:nvPr>
            <p:ph type="title"/>
          </p:nvPr>
        </p:nvSpPr>
        <p:spPr/>
        <p:txBody>
          <a:bodyPr/>
          <a:lstStyle/>
          <a:p>
            <a:r>
              <a:rPr lang="cs-CZ" dirty="0"/>
              <a:t>Příklad</a:t>
            </a:r>
          </a:p>
        </p:txBody>
      </p:sp>
      <mc:AlternateContent xmlns:mc="http://schemas.openxmlformats.org/markup-compatibility/2006" xmlns:a14="http://schemas.microsoft.com/office/drawing/2010/main">
        <mc:Choice Requires="a14">
          <p:sp>
            <p:nvSpPr>
              <p:cNvPr id="3" name="Zástupný obsah 2">
                <a:extLst>
                  <a:ext uri="{FF2B5EF4-FFF2-40B4-BE49-F238E27FC236}">
                    <a16:creationId xmlns:a16="http://schemas.microsoft.com/office/drawing/2014/main" id="{3D372D18-F767-4A13-AAEF-D65301EE7117}"/>
                  </a:ext>
                </a:extLst>
              </p:cNvPr>
              <p:cNvSpPr>
                <a:spLocks noGrp="1"/>
              </p:cNvSpPr>
              <p:nvPr>
                <p:ph idx="1"/>
              </p:nvPr>
            </p:nvSpPr>
            <p:spPr>
              <a:xfrm>
                <a:off x="323528" y="1417638"/>
                <a:ext cx="8229600" cy="5107706"/>
              </a:xfrm>
            </p:spPr>
            <p:txBody>
              <a:bodyPr/>
              <a:lstStyle/>
              <a:p>
                <a:r>
                  <a:rPr lang="cs-CZ" sz="1600" dirty="0"/>
                  <a:t>3,5“ pevný disk má  10000 </a:t>
                </a:r>
                <a:r>
                  <a:rPr lang="cs-CZ" sz="1600" dirty="0" err="1"/>
                  <a:t>ot</a:t>
                </a:r>
                <a:r>
                  <a:rPr lang="cs-CZ" sz="1600" dirty="0"/>
                  <a:t>/min</a:t>
                </a:r>
              </a:p>
              <a:p>
                <a:r>
                  <a:rPr lang="cs-CZ" sz="1600" dirty="0"/>
                  <a:t>Vypočítejte v km/h rychlost ubíhajícího povrchu pod čtecí hlavou</a:t>
                </a:r>
              </a:p>
              <a:p>
                <a:r>
                  <a:rPr lang="cs-CZ" sz="1600" dirty="0"/>
                  <a:t>Otáčky jsou konstantní, ale dráhová rychlost se mění podle místa, odkud se na disku čte</a:t>
                </a:r>
              </a:p>
              <a:p>
                <a:r>
                  <a:rPr lang="cs-CZ" sz="1600" dirty="0"/>
                  <a:t>Otáčka trvá vždy T = 60 s /10000 </a:t>
                </a:r>
                <a:r>
                  <a:rPr lang="cs-CZ" sz="1600" dirty="0" err="1"/>
                  <a:t>ot</a:t>
                </a:r>
                <a:r>
                  <a:rPr lang="cs-CZ" sz="1600" dirty="0"/>
                  <a:t> = 6 </a:t>
                </a:r>
                <a:r>
                  <a:rPr lang="cs-CZ" sz="1600" dirty="0" err="1"/>
                  <a:t>ms</a:t>
                </a:r>
                <a:endParaRPr lang="cs-CZ" sz="1600" dirty="0"/>
              </a:p>
              <a:p>
                <a:endParaRPr lang="cs-CZ" sz="1600" dirty="0"/>
              </a:p>
              <a:p>
                <a:r>
                  <a:rPr lang="cs-CZ" sz="1600" dirty="0"/>
                  <a:t>Nejdelší stopa má průměr 3,5“ = 3,5 x 2,54 cm = 8,89 cm</a:t>
                </a:r>
              </a:p>
              <a:p>
                <a:r>
                  <a:rPr lang="cs-CZ" sz="1600" dirty="0"/>
                  <a:t>Délka této stopy je </a:t>
                </a:r>
                <a14:m>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𝑠</m:t>
                        </m:r>
                      </m:e>
                      <m:sub>
                        <m:r>
                          <a:rPr lang="cs-CZ" sz="1600" b="0" i="1" smtClean="0">
                            <a:latin typeface="Cambria Math" panose="02040503050406030204" pitchFamily="18" charset="0"/>
                          </a:rPr>
                          <m:t>1</m:t>
                        </m:r>
                      </m:sub>
                    </m:sSub>
                    <m:r>
                      <a:rPr lang="cs-CZ" sz="1600" b="0" i="1" smtClean="0">
                        <a:latin typeface="Cambria Math" panose="02040503050406030204" pitchFamily="18" charset="0"/>
                      </a:rPr>
                      <m:t>=</m:t>
                    </m:r>
                    <m:r>
                      <a:rPr lang="cs-CZ" sz="1600" b="0" i="1" smtClean="0">
                        <a:latin typeface="Cambria Math" panose="02040503050406030204" pitchFamily="18" charset="0"/>
                        <a:ea typeface="Cambria Math" panose="02040503050406030204" pitchFamily="18" charset="0"/>
                      </a:rPr>
                      <m:t>𝜋</m:t>
                    </m:r>
                    <m:sSub>
                      <m:sSubPr>
                        <m:ctrlPr>
                          <a:rPr lang="cs-CZ" sz="1600" b="0" i="1" smtClean="0">
                            <a:latin typeface="Cambria Math" panose="02040503050406030204" pitchFamily="18" charset="0"/>
                            <a:ea typeface="Cambria Math" panose="02040503050406030204" pitchFamily="18" charset="0"/>
                          </a:rPr>
                        </m:ctrlPr>
                      </m:sSubPr>
                      <m:e>
                        <m:r>
                          <a:rPr lang="cs-CZ" sz="1600" b="0" i="1" smtClean="0">
                            <a:latin typeface="Cambria Math" panose="02040503050406030204" pitchFamily="18" charset="0"/>
                            <a:ea typeface="Cambria Math" panose="02040503050406030204" pitchFamily="18" charset="0"/>
                          </a:rPr>
                          <m:t>𝑑</m:t>
                        </m:r>
                      </m:e>
                      <m:sub>
                        <m:r>
                          <a:rPr lang="cs-CZ" sz="1600" b="0" i="1" smtClean="0">
                            <a:latin typeface="Cambria Math" panose="02040503050406030204" pitchFamily="18" charset="0"/>
                            <a:ea typeface="Cambria Math" panose="02040503050406030204" pitchFamily="18" charset="0"/>
                          </a:rPr>
                          <m:t>1</m:t>
                        </m:r>
                      </m:sub>
                    </m:sSub>
                    <m:r>
                      <a:rPr lang="cs-CZ" sz="1600" b="0" i="1" smtClean="0">
                        <a:latin typeface="Cambria Math" panose="02040503050406030204" pitchFamily="18" charset="0"/>
                        <a:ea typeface="Cambria Math" panose="02040503050406030204" pitchFamily="18" charset="0"/>
                      </a:rPr>
                      <m:t>=8,89</m:t>
                    </m:r>
                    <m:r>
                      <a:rPr lang="cs-CZ" sz="1600" b="0" i="1" smtClean="0">
                        <a:latin typeface="Cambria Math" panose="02040503050406030204" pitchFamily="18" charset="0"/>
                        <a:ea typeface="Cambria Math" panose="02040503050406030204" pitchFamily="18" charset="0"/>
                      </a:rPr>
                      <m:t>𝜋</m:t>
                    </m:r>
                    <m:r>
                      <a:rPr lang="cs-CZ" sz="1600" b="0" i="1" smtClean="0">
                        <a:latin typeface="Cambria Math" panose="02040503050406030204" pitchFamily="18" charset="0"/>
                        <a:ea typeface="Cambria Math" panose="02040503050406030204" pitchFamily="18" charset="0"/>
                      </a:rPr>
                      <m:t>=</m:t>
                    </m:r>
                  </m:oMath>
                </a14:m>
                <a:r>
                  <a:rPr lang="cs-CZ" sz="1600" dirty="0"/>
                  <a:t>27,93 cm = 0,2793m</a:t>
                </a:r>
              </a:p>
              <a:p>
                <a:r>
                  <a:rPr lang="cs-CZ" sz="1600" dirty="0"/>
                  <a:t>Rychlost je tedy </a:t>
                </a:r>
                <a14:m>
                  <m:oMath xmlns:m="http://schemas.openxmlformats.org/officeDocument/2006/math">
                    <m:r>
                      <a:rPr lang="cs-CZ" sz="1600" b="0" i="1" smtClean="0">
                        <a:latin typeface="Cambria Math" panose="02040503050406030204" pitchFamily="18" charset="0"/>
                      </a:rPr>
                      <m:t>𝑣</m:t>
                    </m:r>
                    <m:r>
                      <a:rPr lang="cs-CZ" sz="1600" b="0" i="1" smtClean="0">
                        <a:latin typeface="Cambria Math" panose="02040503050406030204" pitchFamily="18" charset="0"/>
                      </a:rPr>
                      <m:t>=</m:t>
                    </m:r>
                    <m:f>
                      <m:fPr>
                        <m:ctrlPr>
                          <a:rPr lang="cs-CZ" sz="1600" b="0" i="1" smtClean="0">
                            <a:latin typeface="Cambria Math" panose="02040503050406030204" pitchFamily="18" charset="0"/>
                          </a:rPr>
                        </m:ctrlPr>
                      </m:fPr>
                      <m:num>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𝑠</m:t>
                            </m:r>
                          </m:e>
                          <m:sub>
                            <m:r>
                              <a:rPr lang="cs-CZ" sz="1600" b="0" i="1" smtClean="0">
                                <a:latin typeface="Cambria Math" panose="02040503050406030204" pitchFamily="18" charset="0"/>
                              </a:rPr>
                              <m:t>1</m:t>
                            </m:r>
                          </m:sub>
                        </m:sSub>
                      </m:num>
                      <m:den>
                        <m:r>
                          <a:rPr lang="cs-CZ" sz="1600" b="0" i="1" smtClean="0">
                            <a:latin typeface="Cambria Math" panose="02040503050406030204" pitchFamily="18" charset="0"/>
                          </a:rPr>
                          <m:t>𝑡</m:t>
                        </m:r>
                      </m:den>
                    </m:f>
                    <m:r>
                      <a:rPr lang="cs-CZ" sz="1600" b="0" i="1" smtClean="0">
                        <a:latin typeface="Cambria Math" panose="02040503050406030204" pitchFamily="18" charset="0"/>
                      </a:rPr>
                      <m:t>=</m:t>
                    </m:r>
                    <m:f>
                      <m:fPr>
                        <m:ctrlPr>
                          <a:rPr lang="cs-CZ" sz="1600" b="0" i="1" smtClean="0">
                            <a:latin typeface="Cambria Math" panose="02040503050406030204" pitchFamily="18" charset="0"/>
                          </a:rPr>
                        </m:ctrlPr>
                      </m:fPr>
                      <m:num>
                        <m:r>
                          <a:rPr lang="cs-CZ" sz="1600" b="0" i="1" smtClean="0">
                            <a:latin typeface="Cambria Math" panose="02040503050406030204" pitchFamily="18" charset="0"/>
                          </a:rPr>
                          <m:t>0,2793</m:t>
                        </m:r>
                        <m:r>
                          <a:rPr lang="cs-CZ" sz="1600" b="0" i="1" smtClean="0">
                            <a:latin typeface="Cambria Math" panose="02040503050406030204" pitchFamily="18" charset="0"/>
                          </a:rPr>
                          <m:t>𝑚</m:t>
                        </m:r>
                      </m:num>
                      <m:den>
                        <m:r>
                          <a:rPr lang="cs-CZ" sz="1600" b="0" i="1" smtClean="0">
                            <a:latin typeface="Cambria Math" panose="02040503050406030204" pitchFamily="18" charset="0"/>
                          </a:rPr>
                          <m:t>0,006</m:t>
                        </m:r>
                        <m:r>
                          <a:rPr lang="cs-CZ" sz="1600" b="0" i="1" smtClean="0">
                            <a:latin typeface="Cambria Math" panose="02040503050406030204" pitchFamily="18" charset="0"/>
                          </a:rPr>
                          <m:t>𝑠</m:t>
                        </m:r>
                      </m:den>
                    </m:f>
                    <m:r>
                      <a:rPr lang="cs-CZ" sz="1600" b="0" i="1" smtClean="0">
                        <a:latin typeface="Cambria Math" panose="02040503050406030204" pitchFamily="18" charset="0"/>
                      </a:rPr>
                      <m:t>=</m:t>
                    </m:r>
                  </m:oMath>
                </a14:m>
                <a:r>
                  <a:rPr lang="cs-CZ" sz="1600" dirty="0"/>
                  <a:t>46,55 m/s = </a:t>
                </a:r>
                <a:r>
                  <a:rPr lang="cs-CZ" sz="1600" u="sng" dirty="0"/>
                  <a:t>167,6 km/h</a:t>
                </a:r>
              </a:p>
              <a:p>
                <a:endParaRPr lang="cs-CZ" sz="1600" dirty="0"/>
              </a:p>
              <a:p>
                <a:endParaRPr lang="cs-CZ" sz="1600" dirty="0"/>
              </a:p>
              <a:p>
                <a:endParaRPr lang="cs-CZ" sz="1600" dirty="0"/>
              </a:p>
              <a:p>
                <a:endParaRPr lang="cs-CZ" sz="1600" dirty="0"/>
              </a:p>
              <a:p>
                <a:r>
                  <a:rPr lang="cs-CZ" sz="1600" dirty="0"/>
                  <a:t>Kratší stopa blíže ke středu má průměr například d=4 cm</a:t>
                </a:r>
              </a:p>
              <a:p>
                <a:r>
                  <a:rPr lang="cs-CZ" sz="1600" dirty="0"/>
                  <a:t>Délka této stopy je </a:t>
                </a:r>
                <a14:m>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𝑠</m:t>
                        </m:r>
                      </m:e>
                      <m:sub>
                        <m:r>
                          <a:rPr lang="cs-CZ" sz="1600" b="0" i="1" smtClean="0">
                            <a:latin typeface="Cambria Math" panose="02040503050406030204" pitchFamily="18" charset="0"/>
                          </a:rPr>
                          <m:t>2</m:t>
                        </m:r>
                      </m:sub>
                    </m:sSub>
                    <m:r>
                      <a:rPr lang="cs-CZ" sz="1600" b="0" i="1" smtClean="0">
                        <a:latin typeface="Cambria Math" panose="02040503050406030204" pitchFamily="18" charset="0"/>
                      </a:rPr>
                      <m:t>=</m:t>
                    </m:r>
                    <m:r>
                      <a:rPr lang="cs-CZ" sz="1600" b="0" i="1" smtClean="0">
                        <a:latin typeface="Cambria Math" panose="02040503050406030204" pitchFamily="18" charset="0"/>
                        <a:ea typeface="Cambria Math" panose="02040503050406030204" pitchFamily="18" charset="0"/>
                      </a:rPr>
                      <m:t>𝜋</m:t>
                    </m:r>
                    <m:sSub>
                      <m:sSubPr>
                        <m:ctrlPr>
                          <a:rPr lang="cs-CZ" sz="1600" b="0" i="1" smtClean="0">
                            <a:latin typeface="Cambria Math" panose="02040503050406030204" pitchFamily="18" charset="0"/>
                            <a:ea typeface="Cambria Math" panose="02040503050406030204" pitchFamily="18" charset="0"/>
                          </a:rPr>
                        </m:ctrlPr>
                      </m:sSubPr>
                      <m:e>
                        <m:r>
                          <a:rPr lang="cs-CZ" sz="1600" b="0" i="1" smtClean="0">
                            <a:latin typeface="Cambria Math" panose="02040503050406030204" pitchFamily="18" charset="0"/>
                            <a:ea typeface="Cambria Math" panose="02040503050406030204" pitchFamily="18" charset="0"/>
                          </a:rPr>
                          <m:t>𝑑</m:t>
                        </m:r>
                      </m:e>
                      <m:sub>
                        <m:r>
                          <a:rPr lang="cs-CZ" sz="1600" b="0" i="1" smtClean="0">
                            <a:latin typeface="Cambria Math" panose="02040503050406030204" pitchFamily="18" charset="0"/>
                            <a:ea typeface="Cambria Math" panose="02040503050406030204" pitchFamily="18" charset="0"/>
                          </a:rPr>
                          <m:t>2</m:t>
                        </m:r>
                      </m:sub>
                    </m:sSub>
                    <m:r>
                      <a:rPr lang="cs-CZ" sz="1600" b="0" i="1" smtClean="0">
                        <a:latin typeface="Cambria Math" panose="02040503050406030204" pitchFamily="18" charset="0"/>
                        <a:ea typeface="Cambria Math" panose="02040503050406030204" pitchFamily="18" charset="0"/>
                      </a:rPr>
                      <m:t>=4</m:t>
                    </m:r>
                    <m:r>
                      <a:rPr lang="cs-CZ" sz="1600" b="0" i="1" smtClean="0">
                        <a:latin typeface="Cambria Math" panose="02040503050406030204" pitchFamily="18" charset="0"/>
                        <a:ea typeface="Cambria Math" panose="02040503050406030204" pitchFamily="18" charset="0"/>
                      </a:rPr>
                      <m:t>𝜋</m:t>
                    </m:r>
                    <m:r>
                      <a:rPr lang="cs-CZ" sz="1600" b="0" i="1" smtClean="0">
                        <a:latin typeface="Cambria Math" panose="02040503050406030204" pitchFamily="18" charset="0"/>
                        <a:ea typeface="Cambria Math" panose="02040503050406030204" pitchFamily="18" charset="0"/>
                      </a:rPr>
                      <m:t>=</m:t>
                    </m:r>
                    <m:r>
                      <a:rPr lang="cs-CZ" sz="1600" b="0" i="0" smtClean="0">
                        <a:latin typeface="Cambria Math" panose="02040503050406030204" pitchFamily="18" charset="0"/>
                        <a:ea typeface="Cambria Math" panose="02040503050406030204" pitchFamily="18" charset="0"/>
                      </a:rPr>
                      <m:t>12,56</m:t>
                    </m:r>
                  </m:oMath>
                </a14:m>
                <a:r>
                  <a:rPr lang="cs-CZ" sz="1600" dirty="0"/>
                  <a:t> cm = 0,1256m</a:t>
                </a:r>
              </a:p>
              <a:p>
                <a:r>
                  <a:rPr lang="cs-CZ" sz="1600" dirty="0"/>
                  <a:t>Rychlost v tomto místě je tedy </a:t>
                </a:r>
                <a14:m>
                  <m:oMath xmlns:m="http://schemas.openxmlformats.org/officeDocument/2006/math">
                    <m:r>
                      <a:rPr lang="cs-CZ" sz="1600" b="0" i="1" smtClean="0">
                        <a:latin typeface="Cambria Math" panose="02040503050406030204" pitchFamily="18" charset="0"/>
                      </a:rPr>
                      <m:t>𝑣</m:t>
                    </m:r>
                    <m:r>
                      <a:rPr lang="cs-CZ" sz="1600" b="0" i="1" smtClean="0">
                        <a:latin typeface="Cambria Math" panose="02040503050406030204" pitchFamily="18" charset="0"/>
                      </a:rPr>
                      <m:t>=</m:t>
                    </m:r>
                    <m:f>
                      <m:fPr>
                        <m:ctrlPr>
                          <a:rPr lang="cs-CZ" sz="1600" b="0" i="1" smtClean="0">
                            <a:latin typeface="Cambria Math" panose="02040503050406030204" pitchFamily="18" charset="0"/>
                          </a:rPr>
                        </m:ctrlPr>
                      </m:fPr>
                      <m:num>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𝑠</m:t>
                            </m:r>
                          </m:e>
                          <m:sub>
                            <m:r>
                              <a:rPr lang="cs-CZ" sz="1600" b="0" i="1" smtClean="0">
                                <a:latin typeface="Cambria Math" panose="02040503050406030204" pitchFamily="18" charset="0"/>
                              </a:rPr>
                              <m:t>2</m:t>
                            </m:r>
                          </m:sub>
                        </m:sSub>
                      </m:num>
                      <m:den>
                        <m:r>
                          <a:rPr lang="cs-CZ" sz="1600" b="0" i="1" smtClean="0">
                            <a:latin typeface="Cambria Math" panose="02040503050406030204" pitchFamily="18" charset="0"/>
                          </a:rPr>
                          <m:t>𝑡</m:t>
                        </m:r>
                      </m:den>
                    </m:f>
                    <m:r>
                      <a:rPr lang="cs-CZ" sz="1600" b="0" i="1" smtClean="0">
                        <a:latin typeface="Cambria Math" panose="02040503050406030204" pitchFamily="18" charset="0"/>
                      </a:rPr>
                      <m:t>=</m:t>
                    </m:r>
                    <m:f>
                      <m:fPr>
                        <m:ctrlPr>
                          <a:rPr lang="cs-CZ" sz="1600" b="0" i="1" smtClean="0">
                            <a:latin typeface="Cambria Math" panose="02040503050406030204" pitchFamily="18" charset="0"/>
                          </a:rPr>
                        </m:ctrlPr>
                      </m:fPr>
                      <m:num>
                        <m:r>
                          <a:rPr lang="cs-CZ" sz="1600" b="0" i="1" smtClean="0">
                            <a:latin typeface="Cambria Math" panose="02040503050406030204" pitchFamily="18" charset="0"/>
                          </a:rPr>
                          <m:t>0,1256</m:t>
                        </m:r>
                        <m:r>
                          <a:rPr lang="cs-CZ" sz="1600" b="0" i="1" smtClean="0">
                            <a:latin typeface="Cambria Math" panose="02040503050406030204" pitchFamily="18" charset="0"/>
                          </a:rPr>
                          <m:t>𝑚</m:t>
                        </m:r>
                      </m:num>
                      <m:den>
                        <m:r>
                          <a:rPr lang="cs-CZ" sz="1600" b="0" i="1" smtClean="0">
                            <a:latin typeface="Cambria Math" panose="02040503050406030204" pitchFamily="18" charset="0"/>
                          </a:rPr>
                          <m:t>0,006</m:t>
                        </m:r>
                        <m:r>
                          <a:rPr lang="cs-CZ" sz="1600" b="0" i="1" smtClean="0">
                            <a:latin typeface="Cambria Math" panose="02040503050406030204" pitchFamily="18" charset="0"/>
                          </a:rPr>
                          <m:t>𝑠</m:t>
                        </m:r>
                      </m:den>
                    </m:f>
                    <m:r>
                      <a:rPr lang="cs-CZ" sz="1600" b="0" i="1" smtClean="0">
                        <a:latin typeface="Cambria Math" panose="02040503050406030204" pitchFamily="18" charset="0"/>
                      </a:rPr>
                      <m:t>=</m:t>
                    </m:r>
                  </m:oMath>
                </a14:m>
                <a:r>
                  <a:rPr lang="cs-CZ" sz="1600" dirty="0"/>
                  <a:t> 20,93 m/s = </a:t>
                </a:r>
                <a:r>
                  <a:rPr lang="cs-CZ" sz="1600" u="sng" dirty="0"/>
                  <a:t>75,36 km/h</a:t>
                </a:r>
              </a:p>
              <a:p>
                <a:endParaRPr lang="cs-CZ" sz="1600" dirty="0"/>
              </a:p>
            </p:txBody>
          </p:sp>
        </mc:Choice>
        <mc:Fallback xmlns="">
          <p:sp>
            <p:nvSpPr>
              <p:cNvPr id="3" name="Zástupný obsah 2">
                <a:extLst>
                  <a:ext uri="{FF2B5EF4-FFF2-40B4-BE49-F238E27FC236}">
                    <a16:creationId xmlns:a16="http://schemas.microsoft.com/office/drawing/2014/main" id="{3D372D18-F767-4A13-AAEF-D65301EE7117}"/>
                  </a:ext>
                </a:extLst>
              </p:cNvPr>
              <p:cNvSpPr>
                <a:spLocks noGrp="1" noRot="1" noChangeAspect="1" noMove="1" noResize="1" noEditPoints="1" noAdjustHandles="1" noChangeArrowheads="1" noChangeShapeType="1" noTextEdit="1"/>
              </p:cNvSpPr>
              <p:nvPr>
                <p:ph idx="1"/>
              </p:nvPr>
            </p:nvSpPr>
            <p:spPr>
              <a:xfrm>
                <a:off x="323528" y="1417638"/>
                <a:ext cx="8229600" cy="5107706"/>
              </a:xfrm>
              <a:blipFill>
                <a:blip r:embed="rId2"/>
                <a:stretch>
                  <a:fillRect t="-358" r="-222"/>
                </a:stretch>
              </a:blipFill>
            </p:spPr>
            <p:txBody>
              <a:bodyPr/>
              <a:lstStyle/>
              <a:p>
                <a:r>
                  <a:rPr lang="cs-CZ">
                    <a:noFill/>
                  </a:rPr>
                  <a:t> </a:t>
                </a:r>
              </a:p>
            </p:txBody>
          </p:sp>
        </mc:Fallback>
      </mc:AlternateContent>
      <p:sp>
        <p:nvSpPr>
          <p:cNvPr id="4" name="Ovál 3">
            <a:extLst>
              <a:ext uri="{FF2B5EF4-FFF2-40B4-BE49-F238E27FC236}">
                <a16:creationId xmlns:a16="http://schemas.microsoft.com/office/drawing/2014/main" id="{804C3FA3-F781-41D1-9D91-6E01D80C2A91}"/>
              </a:ext>
            </a:extLst>
          </p:cNvPr>
          <p:cNvSpPr/>
          <p:nvPr/>
        </p:nvSpPr>
        <p:spPr>
          <a:xfrm>
            <a:off x="6255814" y="3064098"/>
            <a:ext cx="2592288" cy="259200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6" name="Přímá spojnice se šipkou 5">
            <a:extLst>
              <a:ext uri="{FF2B5EF4-FFF2-40B4-BE49-F238E27FC236}">
                <a16:creationId xmlns:a16="http://schemas.microsoft.com/office/drawing/2014/main" id="{97FA1C5C-5CE5-4524-A921-EDC40E0CDA4B}"/>
              </a:ext>
            </a:extLst>
          </p:cNvPr>
          <p:cNvCxnSpPr>
            <a:stCxn id="4" idx="0"/>
            <a:endCxn id="4" idx="4"/>
          </p:cNvCxnSpPr>
          <p:nvPr/>
        </p:nvCxnSpPr>
        <p:spPr>
          <a:xfrm>
            <a:off x="7551958" y="3064098"/>
            <a:ext cx="0" cy="2592000"/>
          </a:xfrm>
          <a:prstGeom prst="straightConnector1">
            <a:avLst/>
          </a:prstGeom>
          <a:ln>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Ovál 6">
            <a:extLst>
              <a:ext uri="{FF2B5EF4-FFF2-40B4-BE49-F238E27FC236}">
                <a16:creationId xmlns:a16="http://schemas.microsoft.com/office/drawing/2014/main" id="{4F32BF34-2BCF-4C56-908F-93FB4CA1BD15}"/>
              </a:ext>
            </a:extLst>
          </p:cNvPr>
          <p:cNvSpPr/>
          <p:nvPr/>
        </p:nvSpPr>
        <p:spPr>
          <a:xfrm>
            <a:off x="7083906" y="3875259"/>
            <a:ext cx="917089" cy="993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0" name="Přímá spojnice se šipkou 9">
            <a:extLst>
              <a:ext uri="{FF2B5EF4-FFF2-40B4-BE49-F238E27FC236}">
                <a16:creationId xmlns:a16="http://schemas.microsoft.com/office/drawing/2014/main" id="{8CAC3DA0-4BBB-46CE-8E74-CEC4BB9C42ED}"/>
              </a:ext>
            </a:extLst>
          </p:cNvPr>
          <p:cNvCxnSpPr>
            <a:stCxn id="7" idx="2"/>
            <a:endCxn id="7" idx="6"/>
          </p:cNvCxnSpPr>
          <p:nvPr/>
        </p:nvCxnSpPr>
        <p:spPr>
          <a:xfrm>
            <a:off x="7083906" y="4372210"/>
            <a:ext cx="917089"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ovéPole 10">
            <a:extLst>
              <a:ext uri="{FF2B5EF4-FFF2-40B4-BE49-F238E27FC236}">
                <a16:creationId xmlns:a16="http://schemas.microsoft.com/office/drawing/2014/main" id="{BE0451D3-A6A2-419A-853D-26AB0118E66E}"/>
              </a:ext>
            </a:extLst>
          </p:cNvPr>
          <p:cNvSpPr txBox="1"/>
          <p:nvPr/>
        </p:nvSpPr>
        <p:spPr>
          <a:xfrm rot="16200000">
            <a:off x="7041673" y="3352207"/>
            <a:ext cx="884784" cy="246221"/>
          </a:xfrm>
          <a:prstGeom prst="rect">
            <a:avLst/>
          </a:prstGeom>
          <a:noFill/>
        </p:spPr>
        <p:txBody>
          <a:bodyPr wrap="square" rtlCol="0">
            <a:spAutoFit/>
          </a:bodyPr>
          <a:lstStyle/>
          <a:p>
            <a:r>
              <a:rPr lang="cs-CZ" sz="1000" dirty="0"/>
              <a:t>d</a:t>
            </a:r>
            <a:r>
              <a:rPr lang="cs-CZ" sz="1000" baseline="-25000" dirty="0"/>
              <a:t>1</a:t>
            </a:r>
            <a:r>
              <a:rPr lang="cs-CZ" sz="1000" dirty="0"/>
              <a:t>=8,89 cm</a:t>
            </a:r>
          </a:p>
        </p:txBody>
      </p:sp>
      <p:sp>
        <p:nvSpPr>
          <p:cNvPr id="12" name="TextovéPole 11">
            <a:extLst>
              <a:ext uri="{FF2B5EF4-FFF2-40B4-BE49-F238E27FC236}">
                <a16:creationId xmlns:a16="http://schemas.microsoft.com/office/drawing/2014/main" id="{DDE1FF3B-DAEA-445F-A880-B6B38C17998D}"/>
              </a:ext>
            </a:extLst>
          </p:cNvPr>
          <p:cNvSpPr txBox="1"/>
          <p:nvPr/>
        </p:nvSpPr>
        <p:spPr>
          <a:xfrm>
            <a:off x="7963317" y="2940987"/>
            <a:ext cx="1057857" cy="246221"/>
          </a:xfrm>
          <a:prstGeom prst="rect">
            <a:avLst/>
          </a:prstGeom>
          <a:noFill/>
        </p:spPr>
        <p:txBody>
          <a:bodyPr wrap="square" rtlCol="0">
            <a:spAutoFit/>
          </a:bodyPr>
          <a:lstStyle/>
          <a:p>
            <a:r>
              <a:rPr lang="cs-CZ" sz="1000" dirty="0"/>
              <a:t>s</a:t>
            </a:r>
            <a:r>
              <a:rPr lang="cs-CZ" sz="1000" baseline="-25000" dirty="0"/>
              <a:t>1</a:t>
            </a:r>
            <a:r>
              <a:rPr lang="cs-CZ" sz="1000" dirty="0"/>
              <a:t>=27,93 cm</a:t>
            </a:r>
          </a:p>
        </p:txBody>
      </p:sp>
      <p:sp>
        <p:nvSpPr>
          <p:cNvPr id="13" name="TextovéPole 12">
            <a:extLst>
              <a:ext uri="{FF2B5EF4-FFF2-40B4-BE49-F238E27FC236}">
                <a16:creationId xmlns:a16="http://schemas.microsoft.com/office/drawing/2014/main" id="{3732BB6F-5D21-41E0-825D-46F4B1ACF2FE}"/>
              </a:ext>
            </a:extLst>
          </p:cNvPr>
          <p:cNvSpPr txBox="1"/>
          <p:nvPr/>
        </p:nvSpPr>
        <p:spPr>
          <a:xfrm>
            <a:off x="6842509" y="4344564"/>
            <a:ext cx="884784" cy="246221"/>
          </a:xfrm>
          <a:prstGeom prst="rect">
            <a:avLst/>
          </a:prstGeom>
          <a:noFill/>
        </p:spPr>
        <p:txBody>
          <a:bodyPr wrap="square" rtlCol="0">
            <a:spAutoFit/>
          </a:bodyPr>
          <a:lstStyle/>
          <a:p>
            <a:r>
              <a:rPr lang="cs-CZ" sz="1000" dirty="0"/>
              <a:t>d</a:t>
            </a:r>
            <a:r>
              <a:rPr lang="cs-CZ" sz="1000" baseline="-25000" dirty="0"/>
              <a:t>2</a:t>
            </a:r>
            <a:r>
              <a:rPr lang="cs-CZ" sz="1000" dirty="0"/>
              <a:t>=4 cm</a:t>
            </a:r>
          </a:p>
        </p:txBody>
      </p:sp>
      <p:sp>
        <p:nvSpPr>
          <p:cNvPr id="14" name="TextovéPole 13">
            <a:extLst>
              <a:ext uri="{FF2B5EF4-FFF2-40B4-BE49-F238E27FC236}">
                <a16:creationId xmlns:a16="http://schemas.microsoft.com/office/drawing/2014/main" id="{2ACE2A06-EA74-4BC1-9BE2-3B78695FA426}"/>
              </a:ext>
            </a:extLst>
          </p:cNvPr>
          <p:cNvSpPr txBox="1"/>
          <p:nvPr/>
        </p:nvSpPr>
        <p:spPr>
          <a:xfrm>
            <a:off x="7642758" y="4754110"/>
            <a:ext cx="1057857" cy="246221"/>
          </a:xfrm>
          <a:prstGeom prst="rect">
            <a:avLst/>
          </a:prstGeom>
          <a:noFill/>
        </p:spPr>
        <p:txBody>
          <a:bodyPr wrap="square" rtlCol="0">
            <a:spAutoFit/>
          </a:bodyPr>
          <a:lstStyle/>
          <a:p>
            <a:r>
              <a:rPr lang="cs-CZ" sz="1000" dirty="0"/>
              <a:t>s</a:t>
            </a:r>
            <a:r>
              <a:rPr lang="cs-CZ" sz="1000" baseline="-25000" dirty="0"/>
              <a:t>2</a:t>
            </a:r>
            <a:r>
              <a:rPr lang="cs-CZ" sz="1000" dirty="0"/>
              <a:t>=12,56 cm</a:t>
            </a:r>
          </a:p>
        </p:txBody>
      </p:sp>
      <p:sp>
        <p:nvSpPr>
          <p:cNvPr id="17" name="Volný tvar: obrazec 16">
            <a:extLst>
              <a:ext uri="{FF2B5EF4-FFF2-40B4-BE49-F238E27FC236}">
                <a16:creationId xmlns:a16="http://schemas.microsoft.com/office/drawing/2014/main" id="{5D2A3D17-D6F8-4345-B647-F6ACE6740189}"/>
              </a:ext>
            </a:extLst>
          </p:cNvPr>
          <p:cNvSpPr/>
          <p:nvPr/>
        </p:nvSpPr>
        <p:spPr>
          <a:xfrm>
            <a:off x="6525087" y="3000652"/>
            <a:ext cx="514905" cy="346230"/>
          </a:xfrm>
          <a:custGeom>
            <a:avLst/>
            <a:gdLst>
              <a:gd name="connsiteX0" fmla="*/ 0 w 514905"/>
              <a:gd name="connsiteY0" fmla="*/ 346230 h 346230"/>
              <a:gd name="connsiteX1" fmla="*/ 221942 w 514905"/>
              <a:gd name="connsiteY1" fmla="*/ 159798 h 346230"/>
              <a:gd name="connsiteX2" fmla="*/ 514905 w 514905"/>
              <a:gd name="connsiteY2" fmla="*/ 0 h 346230"/>
            </a:gdLst>
            <a:ahLst/>
            <a:cxnLst>
              <a:cxn ang="0">
                <a:pos x="connsiteX0" y="connsiteY0"/>
              </a:cxn>
              <a:cxn ang="0">
                <a:pos x="connsiteX1" y="connsiteY1"/>
              </a:cxn>
              <a:cxn ang="0">
                <a:pos x="connsiteX2" y="connsiteY2"/>
              </a:cxn>
            </a:cxnLst>
            <a:rect l="l" t="t" r="r" b="b"/>
            <a:pathLst>
              <a:path w="514905" h="346230">
                <a:moveTo>
                  <a:pt x="0" y="346230"/>
                </a:moveTo>
                <a:cubicBezTo>
                  <a:pt x="68062" y="281866"/>
                  <a:pt x="136125" y="217503"/>
                  <a:pt x="221942" y="159798"/>
                </a:cubicBezTo>
                <a:cubicBezTo>
                  <a:pt x="307760" y="102093"/>
                  <a:pt x="411332" y="51046"/>
                  <a:pt x="514905" y="0"/>
                </a:cubicBezTo>
              </a:path>
            </a:pathLst>
          </a:custGeom>
          <a:no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8" name="TextovéPole 17">
            <a:extLst>
              <a:ext uri="{FF2B5EF4-FFF2-40B4-BE49-F238E27FC236}">
                <a16:creationId xmlns:a16="http://schemas.microsoft.com/office/drawing/2014/main" id="{4BFBCDD3-3B12-403C-8ADE-989913D5E6DB}"/>
              </a:ext>
            </a:extLst>
          </p:cNvPr>
          <p:cNvSpPr txBox="1"/>
          <p:nvPr/>
        </p:nvSpPr>
        <p:spPr>
          <a:xfrm>
            <a:off x="6400774" y="2740339"/>
            <a:ext cx="1107750" cy="276999"/>
          </a:xfrm>
          <a:prstGeom prst="rect">
            <a:avLst/>
          </a:prstGeom>
          <a:noFill/>
        </p:spPr>
        <p:txBody>
          <a:bodyPr wrap="square" rtlCol="0">
            <a:spAutoFit/>
          </a:bodyPr>
          <a:lstStyle/>
          <a:p>
            <a:r>
              <a:rPr lang="cs-CZ" sz="1200" dirty="0"/>
              <a:t>10000 </a:t>
            </a:r>
            <a:r>
              <a:rPr lang="cs-CZ" sz="1200" dirty="0" err="1"/>
              <a:t>ot</a:t>
            </a:r>
            <a:r>
              <a:rPr lang="cs-CZ" sz="1200" dirty="0"/>
              <a:t>/min</a:t>
            </a:r>
          </a:p>
        </p:txBody>
      </p:sp>
    </p:spTree>
    <p:extLst>
      <p:ext uri="{BB962C8B-B14F-4D97-AF65-F5344CB8AC3E}">
        <p14:creationId xmlns:p14="http://schemas.microsoft.com/office/powerpoint/2010/main" val="427136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cs-CZ" altLang="cs-CZ"/>
              <a:t>Parametry pevných disků</a:t>
            </a:r>
          </a:p>
        </p:txBody>
      </p:sp>
      <p:sp>
        <p:nvSpPr>
          <p:cNvPr id="20483" name="Rectangle 3"/>
          <p:cNvSpPr>
            <a:spLocks noGrp="1" noChangeArrowheads="1"/>
          </p:cNvSpPr>
          <p:nvPr>
            <p:ph type="body" idx="1"/>
          </p:nvPr>
        </p:nvSpPr>
        <p:spPr/>
        <p:txBody>
          <a:bodyPr/>
          <a:lstStyle/>
          <a:p>
            <a:pPr marL="0" indent="0" eaLnBrk="1" hangingPunct="1">
              <a:buFont typeface="Wingdings" pitchFamily="2" charset="2"/>
              <a:buNone/>
              <a:defRPr/>
            </a:pPr>
            <a:r>
              <a:rPr lang="cs-CZ" altLang="cs-CZ" sz="2100" b="1" dirty="0"/>
              <a:t>KAPACITA</a:t>
            </a:r>
          </a:p>
          <a:p>
            <a:pPr eaLnBrk="1" hangingPunct="1">
              <a:defRPr/>
            </a:pPr>
            <a:r>
              <a:rPr lang="cs-CZ" altLang="cs-CZ" sz="2100" dirty="0"/>
              <a:t>Výrobci disků se dohodli , že pro označení kapacit budou používat </a:t>
            </a:r>
            <a:r>
              <a:rPr lang="cs-CZ" altLang="cs-CZ" sz="2100" b="1" dirty="0"/>
              <a:t>dekadické násobky</a:t>
            </a:r>
            <a:r>
              <a:rPr lang="cs-CZ" altLang="cs-CZ" sz="2100" dirty="0"/>
              <a:t> Byte </a:t>
            </a:r>
          </a:p>
          <a:p>
            <a:pPr eaLnBrk="1" hangingPunct="1">
              <a:defRPr/>
            </a:pPr>
            <a:r>
              <a:rPr lang="cs-CZ" altLang="cs-CZ" sz="2100" dirty="0"/>
              <a:t>Tedy jejich 1GB = </a:t>
            </a:r>
            <a:r>
              <a:rPr lang="cs-CZ" altLang="cs-CZ" sz="2100" b="1" dirty="0"/>
              <a:t>1 000 000 000</a:t>
            </a:r>
            <a:r>
              <a:rPr lang="cs-CZ" altLang="cs-CZ" sz="2100" dirty="0"/>
              <a:t> B </a:t>
            </a:r>
          </a:p>
          <a:p>
            <a:pPr eaLnBrk="1" hangingPunct="1">
              <a:defRPr/>
            </a:pPr>
            <a:r>
              <a:rPr lang="cs-CZ" altLang="cs-CZ" sz="2100" dirty="0"/>
              <a:t>Zatímco jinde znamená 1GB = </a:t>
            </a:r>
            <a:r>
              <a:rPr lang="cs-CZ" altLang="cs-CZ" sz="2100" b="1" dirty="0"/>
              <a:t>2</a:t>
            </a:r>
            <a:r>
              <a:rPr lang="cs-CZ" altLang="cs-CZ" sz="2100" b="1" baseline="30000" dirty="0"/>
              <a:t>30</a:t>
            </a:r>
            <a:r>
              <a:rPr lang="cs-CZ" altLang="cs-CZ" sz="2100" dirty="0"/>
              <a:t> = 1073741824B </a:t>
            </a:r>
          </a:p>
          <a:p>
            <a:pPr eaLnBrk="1" hangingPunct="1">
              <a:defRPr/>
            </a:pPr>
            <a:r>
              <a:rPr lang="cs-CZ" altLang="cs-CZ" sz="2100" dirty="0"/>
              <a:t>Pak se nelze divit, že zakoupený </a:t>
            </a:r>
            <a:r>
              <a:rPr lang="cs-CZ" altLang="cs-CZ" sz="2100" b="1" dirty="0"/>
              <a:t>120GB</a:t>
            </a:r>
            <a:r>
              <a:rPr lang="cs-CZ" altLang="cs-CZ" sz="2100" dirty="0"/>
              <a:t> disk se hlásí po naformátování jen jako </a:t>
            </a:r>
            <a:r>
              <a:rPr lang="cs-CZ" altLang="cs-CZ" sz="2100" b="1" dirty="0"/>
              <a:t>114GB</a:t>
            </a:r>
            <a:r>
              <a:rPr lang="cs-CZ" altLang="cs-CZ" sz="2100" dirty="0"/>
              <a:t> </a:t>
            </a:r>
          </a:p>
          <a:p>
            <a:pPr eaLnBrk="1" hangingPunct="1">
              <a:defRPr/>
            </a:pPr>
            <a:r>
              <a:rPr lang="cs-CZ" altLang="cs-CZ" sz="2100" dirty="0"/>
              <a:t>Toto značení převzali i výrobci </a:t>
            </a:r>
            <a:r>
              <a:rPr lang="cs-CZ" altLang="cs-CZ" sz="2100" dirty="0" err="1"/>
              <a:t>CompactFlash</a:t>
            </a:r>
            <a:r>
              <a:rPr lang="cs-CZ" altLang="cs-CZ" sz="2100" dirty="0"/>
              <a:t> karet, od nich pak výrobci dalších paměťových karet a </a:t>
            </a:r>
            <a:r>
              <a:rPr lang="cs-CZ" altLang="cs-CZ" sz="2100" dirty="0" err="1"/>
              <a:t>Flash</a:t>
            </a:r>
            <a:r>
              <a:rPr lang="cs-CZ" altLang="cs-CZ" sz="2100" dirty="0"/>
              <a:t> disků a pak také výrobci DVD a </a:t>
            </a:r>
            <a:r>
              <a:rPr lang="cs-CZ" altLang="cs-CZ" sz="2100" dirty="0" err="1"/>
              <a:t>Bluray</a:t>
            </a:r>
            <a:r>
              <a:rPr lang="cs-CZ" altLang="cs-CZ" sz="2100" dirty="0"/>
              <a:t> disků </a:t>
            </a:r>
          </a:p>
          <a:p>
            <a:pPr eaLnBrk="1" hangingPunct="1">
              <a:defRPr/>
            </a:pPr>
            <a:r>
              <a:rPr lang="cs-CZ" altLang="cs-CZ" sz="2100" dirty="0"/>
              <a:t>Aby se to značení nějak rozlišilo, navrhla IEC nový standard 60027-2, který označuje binární násobky jako </a:t>
            </a:r>
            <a:r>
              <a:rPr lang="cs-CZ" altLang="cs-CZ" sz="2100" dirty="0" err="1"/>
              <a:t>kiB</a:t>
            </a:r>
            <a:r>
              <a:rPr lang="cs-CZ" altLang="cs-CZ" sz="2100" dirty="0"/>
              <a:t>, </a:t>
            </a:r>
            <a:r>
              <a:rPr lang="cs-CZ" altLang="cs-CZ" sz="2100" dirty="0" err="1"/>
              <a:t>MiB</a:t>
            </a:r>
            <a:r>
              <a:rPr lang="cs-CZ" altLang="cs-CZ" sz="2100" dirty="0"/>
              <a:t>, </a:t>
            </a:r>
            <a:r>
              <a:rPr lang="cs-CZ" altLang="cs-CZ" sz="2100" dirty="0" err="1"/>
              <a:t>GiB</a:t>
            </a:r>
            <a:r>
              <a:rPr lang="cs-CZ" altLang="cs-CZ" sz="2100" dirty="0"/>
              <a:t>...(jako Giga </a:t>
            </a:r>
            <a:r>
              <a:rPr lang="cs-CZ" altLang="cs-CZ" sz="2100" dirty="0" err="1"/>
              <a:t>binary</a:t>
            </a:r>
            <a:r>
              <a:rPr lang="cs-CZ" altLang="cs-CZ" sz="2100" dirty="0"/>
              <a:t> Byte) a dekadické jako kB, MB, GB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a:xfrm>
            <a:off x="395536" y="1412776"/>
            <a:ext cx="8229600" cy="4411662"/>
          </a:xfrm>
        </p:spPr>
        <p:txBody>
          <a:bodyPr/>
          <a:lstStyle/>
          <a:p>
            <a:pPr marL="0" indent="0">
              <a:buNone/>
            </a:pPr>
            <a:r>
              <a:rPr lang="cs-CZ" sz="2000" u="sng" dirty="0"/>
              <a:t>Příklad</a:t>
            </a:r>
          </a:p>
          <a:p>
            <a:r>
              <a:rPr lang="cs-CZ" sz="2000" dirty="0"/>
              <a:t>Nově zakoupený pevný disk má výrobcem udávanou kapacitu </a:t>
            </a:r>
            <a:r>
              <a:rPr lang="cs-CZ" sz="2000" b="1" dirty="0"/>
              <a:t>1 TB</a:t>
            </a:r>
            <a:r>
              <a:rPr lang="cs-CZ" sz="2000" dirty="0"/>
              <a:t>. Kolik volného místa na prázdném disku zobrazí OS Windows?</a:t>
            </a:r>
          </a:p>
          <a:p>
            <a:endParaRPr lang="cs-CZ" sz="2000" dirty="0"/>
          </a:p>
          <a:p>
            <a:r>
              <a:rPr lang="cs-CZ" sz="2000" dirty="0"/>
              <a:t>1 TB = 1 000 000 000 000 B dle výrobců disků</a:t>
            </a:r>
          </a:p>
          <a:p>
            <a:r>
              <a:rPr lang="cs-CZ" sz="2000" dirty="0"/>
              <a:t>OS Windows zobrazuje kapacitu paměti, ale i velikost souborů na disku a volné místo na disku v </a:t>
            </a:r>
            <a:r>
              <a:rPr lang="cs-CZ" sz="2000" dirty="0" err="1"/>
              <a:t>KiB</a:t>
            </a:r>
            <a:r>
              <a:rPr lang="cs-CZ" sz="2000" dirty="0"/>
              <a:t>, </a:t>
            </a:r>
            <a:r>
              <a:rPr lang="cs-CZ" sz="2000" dirty="0" err="1"/>
              <a:t>MiB</a:t>
            </a:r>
            <a:r>
              <a:rPr lang="cs-CZ" sz="2000" dirty="0"/>
              <a:t>, </a:t>
            </a:r>
            <a:r>
              <a:rPr lang="cs-CZ" sz="2000" dirty="0" err="1"/>
              <a:t>GiB</a:t>
            </a:r>
            <a:r>
              <a:rPr lang="cs-CZ" sz="2000" dirty="0"/>
              <a:t> a </a:t>
            </a:r>
            <a:r>
              <a:rPr lang="cs-CZ" sz="2000" dirty="0" err="1"/>
              <a:t>TiB</a:t>
            </a:r>
            <a:r>
              <a:rPr lang="cs-CZ" sz="2000" dirty="0"/>
              <a:t>, ale nesprávně je označuje jako KB</a:t>
            </a:r>
            <a:r>
              <a:rPr lang="cs-CZ" sz="2000"/>
              <a:t>, MB, </a:t>
            </a:r>
            <a:r>
              <a:rPr lang="cs-CZ" sz="2000" dirty="0"/>
              <a:t>GB a TB (takhle to ale v podstatě dělá dnes každý, novou normu téměř  všichni výrobci softwaru a hardwaru ignorují)</a:t>
            </a:r>
          </a:p>
          <a:p>
            <a:r>
              <a:rPr lang="cs-CZ" sz="2000" dirty="0"/>
              <a:t>1 TB = (</a:t>
            </a:r>
            <a:r>
              <a:rPr lang="cs-CZ" sz="2000" b="1" dirty="0"/>
              <a:t>1 000 000 000 000 </a:t>
            </a:r>
            <a:r>
              <a:rPr lang="cs-CZ" sz="2000" dirty="0"/>
              <a:t>/ 1024) </a:t>
            </a:r>
            <a:r>
              <a:rPr lang="cs-CZ" sz="2000" dirty="0" err="1"/>
              <a:t>KiB</a:t>
            </a:r>
            <a:r>
              <a:rPr lang="cs-CZ" sz="2000" dirty="0"/>
              <a:t> = 976 562 500 </a:t>
            </a:r>
            <a:r>
              <a:rPr lang="cs-CZ" sz="2000" dirty="0" err="1"/>
              <a:t>KiB</a:t>
            </a:r>
            <a:endParaRPr lang="cs-CZ" sz="2000" dirty="0"/>
          </a:p>
          <a:p>
            <a:r>
              <a:rPr lang="cs-CZ" sz="2000" dirty="0"/>
              <a:t>1 TB = (976562500 / 1024) </a:t>
            </a:r>
            <a:r>
              <a:rPr lang="cs-CZ" sz="2000" dirty="0" err="1"/>
              <a:t>MiB</a:t>
            </a:r>
            <a:r>
              <a:rPr lang="cs-CZ" sz="2000" dirty="0"/>
              <a:t> = 953 674 </a:t>
            </a:r>
            <a:r>
              <a:rPr lang="cs-CZ" sz="2000" dirty="0" err="1"/>
              <a:t>MiB</a:t>
            </a:r>
            <a:endParaRPr lang="cs-CZ" sz="2000" dirty="0"/>
          </a:p>
          <a:p>
            <a:r>
              <a:rPr lang="cs-CZ" sz="2000" dirty="0"/>
              <a:t>1 TB = (953674 / 1024) </a:t>
            </a:r>
            <a:r>
              <a:rPr lang="cs-CZ" sz="2000" dirty="0" err="1"/>
              <a:t>GiB</a:t>
            </a:r>
            <a:r>
              <a:rPr lang="cs-CZ" sz="2000" dirty="0"/>
              <a:t> = 931 </a:t>
            </a:r>
            <a:r>
              <a:rPr lang="cs-CZ" sz="2000" dirty="0" err="1"/>
              <a:t>GiB</a:t>
            </a:r>
            <a:endParaRPr lang="cs-CZ" sz="2000" dirty="0"/>
          </a:p>
          <a:p>
            <a:r>
              <a:rPr lang="cs-CZ" sz="2000" dirty="0"/>
              <a:t>OS Windows nám ukáží, že kapacita pevného disku </a:t>
            </a:r>
            <a:r>
              <a:rPr lang="cs-CZ" sz="2000" b="1" dirty="0"/>
              <a:t>931 GB </a:t>
            </a:r>
            <a:r>
              <a:rPr lang="cs-CZ" sz="2000" dirty="0"/>
              <a:t>(správně by to mělo být zobrazeno jako 931 </a:t>
            </a:r>
            <a:r>
              <a:rPr lang="cs-CZ" sz="2000" b="1" dirty="0" err="1"/>
              <a:t>GiB</a:t>
            </a:r>
            <a:r>
              <a:rPr lang="cs-CZ" sz="2000" dirty="0"/>
              <a:t>)</a:t>
            </a:r>
          </a:p>
        </p:txBody>
      </p:sp>
    </p:spTree>
    <p:extLst>
      <p:ext uri="{BB962C8B-B14F-4D97-AF65-F5344CB8AC3E}">
        <p14:creationId xmlns:p14="http://schemas.microsoft.com/office/powerpoint/2010/main" val="382156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Nadpis 1"/>
          <p:cNvSpPr>
            <a:spLocks noGrp="1" noChangeArrowheads="1"/>
          </p:cNvSpPr>
          <p:nvPr>
            <p:ph type="title"/>
          </p:nvPr>
        </p:nvSpPr>
        <p:spPr/>
        <p:txBody>
          <a:bodyPr/>
          <a:lstStyle/>
          <a:p>
            <a:r>
              <a:rPr lang="cs-CZ" altLang="cs-CZ"/>
              <a:t>Parametry pevných disků</a:t>
            </a:r>
          </a:p>
        </p:txBody>
      </p:sp>
      <p:sp>
        <p:nvSpPr>
          <p:cNvPr id="21507" name="Zástupný obsah 2"/>
          <p:cNvSpPr>
            <a:spLocks noGrp="1" noChangeArrowheads="1"/>
          </p:cNvSpPr>
          <p:nvPr>
            <p:ph idx="1"/>
          </p:nvPr>
        </p:nvSpPr>
        <p:spPr/>
        <p:txBody>
          <a:bodyPr/>
          <a:lstStyle/>
          <a:p>
            <a:pPr marL="0" indent="0" eaLnBrk="1" hangingPunct="1">
              <a:buFont typeface="Wingdings" pitchFamily="2" charset="2"/>
              <a:buNone/>
              <a:defRPr/>
            </a:pPr>
            <a:r>
              <a:rPr lang="cs-CZ" altLang="cs-CZ" sz="2000" b="1" dirty="0"/>
              <a:t>PŘÍSTUPOVÁ DOBA</a:t>
            </a:r>
          </a:p>
          <a:p>
            <a:pPr eaLnBrk="1" hangingPunct="1">
              <a:defRPr/>
            </a:pPr>
            <a:r>
              <a:rPr lang="cs-CZ" altLang="cs-CZ" sz="1800" dirty="0"/>
              <a:t>Doba mezi požadavkem na čtení dat a započetím jejich čtení</a:t>
            </a:r>
          </a:p>
          <a:p>
            <a:pPr eaLnBrk="1" hangingPunct="1">
              <a:defRPr/>
            </a:pPr>
            <a:r>
              <a:rPr lang="cs-CZ" altLang="cs-CZ" sz="1800" dirty="0"/>
              <a:t>Požadovaná data nejsou k dispozici ihned</a:t>
            </a:r>
          </a:p>
          <a:p>
            <a:pPr eaLnBrk="1" hangingPunct="1">
              <a:defRPr/>
            </a:pPr>
            <a:r>
              <a:rPr lang="cs-CZ" altLang="cs-CZ" sz="1800" dirty="0"/>
              <a:t>Data jsou uložena v kruhových stopách a čtecí hlava se musí přesunout tak, aby mohla číst požadovanou stopu</a:t>
            </a:r>
          </a:p>
          <a:p>
            <a:pPr eaLnBrk="1" hangingPunct="1">
              <a:defRPr/>
            </a:pPr>
            <a:r>
              <a:rPr lang="cs-CZ" sz="1800" dirty="0"/>
              <a:t>Poté se čeká na utlumení rozkmitu způsobeném setrvačností raménka</a:t>
            </a:r>
            <a:endParaRPr lang="cs-CZ" altLang="cs-CZ" sz="1800" dirty="0"/>
          </a:p>
          <a:p>
            <a:pPr eaLnBrk="1" hangingPunct="1">
              <a:defRPr/>
            </a:pPr>
            <a:r>
              <a:rPr lang="cs-CZ" altLang="cs-CZ" sz="1800" dirty="0"/>
              <a:t>Dále je třeba vyčkat, než se disk pootočí tak, aby se hledaná data na stopě dostala pod čtecí hlavu</a:t>
            </a:r>
          </a:p>
          <a:p>
            <a:pPr eaLnBrk="1" hangingPunct="1">
              <a:defRPr/>
            </a:pPr>
            <a:r>
              <a:rPr lang="cs-CZ" altLang="cs-CZ" sz="1800" dirty="0"/>
              <a:t>Přístupová doba bývá v řádu jednotek </a:t>
            </a:r>
            <a:r>
              <a:rPr lang="cs-CZ" altLang="cs-CZ" sz="1800" dirty="0" err="1"/>
              <a:t>ms</a:t>
            </a:r>
            <a:r>
              <a:rPr lang="cs-CZ" altLang="cs-CZ" sz="1800" dirty="0"/>
              <a:t>, což je asi milionkrát více než u polovodičových pamětí</a:t>
            </a:r>
          </a:p>
          <a:p>
            <a:pPr eaLnBrk="1" hangingPunct="1">
              <a:defRPr/>
            </a:pPr>
            <a:r>
              <a:rPr lang="cs-CZ" altLang="cs-CZ" sz="1800" dirty="0"/>
              <a:t>Přístupová doba není konstantní</a:t>
            </a:r>
          </a:p>
          <a:p>
            <a:pPr eaLnBrk="1" hangingPunct="1">
              <a:defRPr/>
            </a:pPr>
            <a:r>
              <a:rPr lang="cs-CZ" altLang="cs-CZ" sz="1800" dirty="0"/>
              <a:t>Záleží na vzájemné vzdálenosti místa, ze kterého se naposledy četlo a místa, odkud se mají číst požadovaná data</a:t>
            </a:r>
          </a:p>
          <a:p>
            <a:pPr>
              <a:defRPr/>
            </a:pPr>
            <a:endParaRPr lang="cs-CZ" altLang="cs-CZ"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adpis 1"/>
          <p:cNvSpPr>
            <a:spLocks noGrp="1" noChangeArrowheads="1"/>
          </p:cNvSpPr>
          <p:nvPr>
            <p:ph type="title"/>
          </p:nvPr>
        </p:nvSpPr>
        <p:spPr/>
        <p:txBody>
          <a:bodyPr/>
          <a:lstStyle/>
          <a:p>
            <a:r>
              <a:rPr lang="cs-CZ" altLang="cs-CZ"/>
              <a:t>Parametry pevných disků</a:t>
            </a:r>
          </a:p>
        </p:txBody>
      </p:sp>
      <p:sp>
        <p:nvSpPr>
          <p:cNvPr id="21507" name="Zástupný obsah 2"/>
          <p:cNvSpPr>
            <a:spLocks noGrp="1" noChangeArrowheads="1"/>
          </p:cNvSpPr>
          <p:nvPr>
            <p:ph idx="1"/>
          </p:nvPr>
        </p:nvSpPr>
        <p:spPr/>
        <p:txBody>
          <a:bodyPr/>
          <a:lstStyle/>
          <a:p>
            <a:pPr eaLnBrk="1" hangingPunct="1"/>
            <a:r>
              <a:rPr lang="cs-CZ" altLang="cs-CZ" sz="2000" b="1"/>
              <a:t>Maximální přístupová doba</a:t>
            </a:r>
            <a:r>
              <a:rPr lang="cs-CZ" altLang="cs-CZ" sz="2000"/>
              <a:t> - V nejhorším možném případě bude třeba čekat, než se hlavička přesune z jednoho okraje disku na opačný a pak ještě po dobu jedné otáčky disku – K tomu ale dochází málokdy</a:t>
            </a:r>
          </a:p>
          <a:p>
            <a:pPr eaLnBrk="1" hangingPunct="1"/>
            <a:r>
              <a:rPr lang="cs-CZ" altLang="cs-CZ" sz="2000"/>
              <a:t>Minimální přístupová doba – takový údaj by nedával moc smysl – nastane v případě, že požadovaná data leží právě v místě, které lze okamžitě číst (tedy ihned za právě přečtenými daty)</a:t>
            </a:r>
          </a:p>
          <a:p>
            <a:pPr eaLnBrk="1" hangingPunct="1"/>
            <a:r>
              <a:rPr lang="cs-CZ" altLang="cs-CZ" sz="2000"/>
              <a:t>Zpravidla se místo maximální přístupové doby uvádí </a:t>
            </a:r>
            <a:r>
              <a:rPr lang="cs-CZ" altLang="cs-CZ" sz="2000" b="1"/>
              <a:t>průměrná přístupová doba</a:t>
            </a:r>
            <a:r>
              <a:rPr lang="cs-CZ" altLang="cs-CZ" sz="2000"/>
              <a:t>. Tu lze změřit různými testy a nástroji</a:t>
            </a:r>
          </a:p>
          <a:p>
            <a:endParaRPr lang="cs-CZ" altLang="cs-CZ"/>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adpis 1"/>
          <p:cNvSpPr>
            <a:spLocks noGrp="1" noChangeArrowheads="1"/>
          </p:cNvSpPr>
          <p:nvPr>
            <p:ph type="title"/>
          </p:nvPr>
        </p:nvSpPr>
        <p:spPr/>
        <p:txBody>
          <a:bodyPr/>
          <a:lstStyle/>
          <a:p>
            <a:r>
              <a:rPr lang="cs-CZ" altLang="cs-CZ"/>
              <a:t>Parametry pevných disků</a:t>
            </a:r>
          </a:p>
        </p:txBody>
      </p:sp>
      <p:sp>
        <p:nvSpPr>
          <p:cNvPr id="22531" name="Zástupný obsah 2"/>
          <p:cNvSpPr>
            <a:spLocks noGrp="1" noChangeArrowheads="1"/>
          </p:cNvSpPr>
          <p:nvPr>
            <p:ph idx="1"/>
          </p:nvPr>
        </p:nvSpPr>
        <p:spPr/>
        <p:txBody>
          <a:bodyPr/>
          <a:lstStyle/>
          <a:p>
            <a:r>
              <a:rPr lang="cs-CZ" altLang="cs-CZ" sz="2000" b="1" dirty="0"/>
              <a:t>Rychlost čtení a zápisu</a:t>
            </a:r>
          </a:p>
          <a:p>
            <a:r>
              <a:rPr lang="cs-CZ" altLang="cs-CZ" sz="2000" dirty="0"/>
              <a:t>U moderních pevných disků dosahuje hodnot stovek </a:t>
            </a:r>
            <a:r>
              <a:rPr lang="cs-CZ" altLang="cs-CZ" sz="2000" dirty="0" err="1"/>
              <a:t>MB/s</a:t>
            </a:r>
            <a:endParaRPr lang="cs-CZ" altLang="cs-CZ" sz="2000" dirty="0"/>
          </a:p>
          <a:p>
            <a:r>
              <a:rPr lang="cs-CZ" altLang="cs-CZ" sz="2000" dirty="0"/>
              <a:t>U starších disků bývala konstantní, ale moderní pevné disky mají rychlost čtení závislou na poloze stopy kvůli rozdílnému množství dat na jednotlivých stopách (delší kruhové stopy u okraje obsahují více dat - viz </a:t>
            </a:r>
            <a:r>
              <a:rPr lang="cs-CZ" altLang="cs-CZ" sz="2000" dirty="0" err="1"/>
              <a:t>Zone</a:t>
            </a:r>
            <a:r>
              <a:rPr lang="cs-CZ" altLang="cs-CZ" sz="2000" dirty="0"/>
              <a:t> Bit </a:t>
            </a:r>
            <a:r>
              <a:rPr lang="cs-CZ" altLang="cs-CZ" sz="2000" dirty="0" err="1"/>
              <a:t>Recording</a:t>
            </a:r>
            <a:r>
              <a:rPr lang="cs-CZ" altLang="cs-CZ" sz="2000" dirty="0"/>
              <a:t> o pár slajdů dále)</a:t>
            </a:r>
          </a:p>
          <a:p>
            <a:r>
              <a:rPr lang="cs-CZ" altLang="cs-CZ" sz="2000" dirty="0"/>
              <a:t>Výrobci rádi udávají maximální dosažitelnou rychlost čtení/zápisu, ale ta je v praxi dosažitelná jen pro data zapsaná na nejdelších stopách (naštěstí sem se obvykle instaluje na prázdný disk operační systém a jeho důležité soubory)</a:t>
            </a:r>
          </a:p>
          <a:p>
            <a:r>
              <a:rPr lang="cs-CZ" altLang="cs-CZ" sz="2000" dirty="0"/>
              <a:t>Praktičtější význam má průměrná dosažitelná rychlost čtení/zápisu</a:t>
            </a:r>
          </a:p>
          <a:p>
            <a:r>
              <a:rPr lang="cs-CZ" altLang="cs-CZ" sz="2000" dirty="0"/>
              <a:t>Závislost rychlosti čtení dat na jejich poloze u průměrnou rychlost lze zjistit přesně diagnostickými nástroji (např. HD Tune)</a:t>
            </a:r>
          </a:p>
          <a:p>
            <a:endParaRPr lang="cs-CZ" altLang="cs-CZ"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adpis 1"/>
          <p:cNvSpPr>
            <a:spLocks noGrp="1" noChangeArrowheads="1"/>
          </p:cNvSpPr>
          <p:nvPr>
            <p:ph type="title"/>
          </p:nvPr>
        </p:nvSpPr>
        <p:spPr/>
        <p:txBody>
          <a:bodyPr/>
          <a:lstStyle/>
          <a:p>
            <a:r>
              <a:rPr lang="cs-CZ" altLang="cs-CZ"/>
              <a:t>Parametry pevných disků</a:t>
            </a:r>
          </a:p>
        </p:txBody>
      </p:sp>
      <p:pic>
        <p:nvPicPr>
          <p:cNvPr id="23555" name="Obráze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1419225"/>
            <a:ext cx="6264275"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ovéPole 5"/>
          <p:cNvSpPr txBox="1">
            <a:spLocks noChangeArrowheads="1"/>
          </p:cNvSpPr>
          <p:nvPr/>
        </p:nvSpPr>
        <p:spPr bwMode="auto">
          <a:xfrm>
            <a:off x="4513263" y="1493838"/>
            <a:ext cx="3168650" cy="9239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Rychlost čtení je závislá na místě, kde jsou data na disku uložena </a:t>
            </a:r>
          </a:p>
        </p:txBody>
      </p:sp>
      <p:cxnSp>
        <p:nvCxnSpPr>
          <p:cNvPr id="8" name="Přímá spojnice se šipkou 7"/>
          <p:cNvCxnSpPr/>
          <p:nvPr/>
        </p:nvCxnSpPr>
        <p:spPr>
          <a:xfrm flipH="1">
            <a:off x="4356100" y="2276475"/>
            <a:ext cx="1295400" cy="13684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558" name="TextovéPole 10"/>
          <p:cNvSpPr txBox="1">
            <a:spLocks noChangeArrowheads="1"/>
          </p:cNvSpPr>
          <p:nvPr/>
        </p:nvSpPr>
        <p:spPr bwMode="auto">
          <a:xfrm>
            <a:off x="230188" y="1700213"/>
            <a:ext cx="3651250" cy="9239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Nejrychleji lze číst data na vnějším okraji disku – rychlostí přes 50 MB/s</a:t>
            </a:r>
          </a:p>
        </p:txBody>
      </p:sp>
      <p:cxnSp>
        <p:nvCxnSpPr>
          <p:cNvPr id="13" name="Přímá spojnice se šipkou 12"/>
          <p:cNvCxnSpPr>
            <a:cxnSpLocks/>
          </p:cNvCxnSpPr>
          <p:nvPr/>
        </p:nvCxnSpPr>
        <p:spPr>
          <a:xfrm>
            <a:off x="1331913" y="2624138"/>
            <a:ext cx="503237" cy="5175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560" name="TextovéPole 14"/>
          <p:cNvSpPr txBox="1">
            <a:spLocks noChangeArrowheads="1"/>
          </p:cNvSpPr>
          <p:nvPr/>
        </p:nvSpPr>
        <p:spPr bwMode="auto">
          <a:xfrm>
            <a:off x="5651500" y="4724400"/>
            <a:ext cx="3168650" cy="9239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Na opačném konci disku (ze stop u středu) lze číst pouze rychlostí okolo 30 MB/s</a:t>
            </a:r>
          </a:p>
        </p:txBody>
      </p:sp>
      <p:cxnSp>
        <p:nvCxnSpPr>
          <p:cNvPr id="17" name="Přímá spojnice se šipkou 16"/>
          <p:cNvCxnSpPr>
            <a:cxnSpLocks/>
          </p:cNvCxnSpPr>
          <p:nvPr/>
        </p:nvCxnSpPr>
        <p:spPr>
          <a:xfrm flipH="1" flipV="1">
            <a:off x="5508625" y="4292600"/>
            <a:ext cx="1150938" cy="5048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ál 18"/>
          <p:cNvSpPr/>
          <p:nvPr/>
        </p:nvSpPr>
        <p:spPr>
          <a:xfrm>
            <a:off x="5740400" y="3935413"/>
            <a:ext cx="1557338"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adpis 1"/>
          <p:cNvSpPr>
            <a:spLocks noGrp="1" noChangeArrowheads="1"/>
          </p:cNvSpPr>
          <p:nvPr>
            <p:ph type="title"/>
          </p:nvPr>
        </p:nvSpPr>
        <p:spPr/>
        <p:txBody>
          <a:bodyPr/>
          <a:lstStyle/>
          <a:p>
            <a:r>
              <a:rPr lang="cs-CZ" altLang="cs-CZ"/>
              <a:t>Parametry pevných disků</a:t>
            </a:r>
          </a:p>
        </p:txBody>
      </p:sp>
      <p:pic>
        <p:nvPicPr>
          <p:cNvPr id="24579" name="Obrázek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13" y="1417638"/>
            <a:ext cx="6264275"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ovéPole 5"/>
          <p:cNvSpPr txBox="1">
            <a:spLocks noChangeArrowheads="1"/>
          </p:cNvSpPr>
          <p:nvPr/>
        </p:nvSpPr>
        <p:spPr bwMode="auto">
          <a:xfrm>
            <a:off x="4513263" y="1493838"/>
            <a:ext cx="3168650" cy="12001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Jednotlivé tečky znázorňují, jak dlouho trvalo nalezení náhodně zvolených dat v této oblasti disku</a:t>
            </a:r>
          </a:p>
        </p:txBody>
      </p:sp>
      <p:cxnSp>
        <p:nvCxnSpPr>
          <p:cNvPr id="8" name="Přímá spojnice se šipkou 7"/>
          <p:cNvCxnSpPr/>
          <p:nvPr/>
        </p:nvCxnSpPr>
        <p:spPr>
          <a:xfrm flipH="1">
            <a:off x="3805238" y="2630488"/>
            <a:ext cx="1614487" cy="23796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582" name="TextovéPole 10"/>
          <p:cNvSpPr txBox="1">
            <a:spLocks noChangeArrowheads="1"/>
          </p:cNvSpPr>
          <p:nvPr/>
        </p:nvSpPr>
        <p:spPr bwMode="auto">
          <a:xfrm>
            <a:off x="352425" y="3516313"/>
            <a:ext cx="3651250" cy="9239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Při náhodném přístupu do této oblasti disku se přístupová doba pohybuje mezi 5 až 17 ms</a:t>
            </a:r>
          </a:p>
        </p:txBody>
      </p:sp>
      <p:cxnSp>
        <p:nvCxnSpPr>
          <p:cNvPr id="13" name="Přímá spojnice se šipkou 12"/>
          <p:cNvCxnSpPr>
            <a:cxnSpLocks/>
          </p:cNvCxnSpPr>
          <p:nvPr/>
        </p:nvCxnSpPr>
        <p:spPr>
          <a:xfrm>
            <a:off x="1763713" y="4440238"/>
            <a:ext cx="71437" cy="6223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584" name="TextovéPole 14"/>
          <p:cNvSpPr txBox="1">
            <a:spLocks noChangeArrowheads="1"/>
          </p:cNvSpPr>
          <p:nvPr/>
        </p:nvSpPr>
        <p:spPr bwMode="auto">
          <a:xfrm>
            <a:off x="3492500" y="5581650"/>
            <a:ext cx="3868738" cy="6461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Náhodný přístup k datům u středu disku trvá obvykle 16 až 26 ms</a:t>
            </a:r>
          </a:p>
        </p:txBody>
      </p:sp>
      <p:cxnSp>
        <p:nvCxnSpPr>
          <p:cNvPr id="17" name="Přímá spojnice se šipkou 16"/>
          <p:cNvCxnSpPr>
            <a:cxnSpLocks/>
          </p:cNvCxnSpPr>
          <p:nvPr/>
        </p:nvCxnSpPr>
        <p:spPr>
          <a:xfrm flipH="1" flipV="1">
            <a:off x="5003800" y="5062538"/>
            <a:ext cx="277813" cy="51911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ál 18"/>
          <p:cNvSpPr/>
          <p:nvPr/>
        </p:nvSpPr>
        <p:spPr>
          <a:xfrm>
            <a:off x="5602288" y="4498975"/>
            <a:ext cx="1557337"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p>
        </p:txBody>
      </p:sp>
      <p:sp>
        <p:nvSpPr>
          <p:cNvPr id="24587" name="TextovéPole 14"/>
          <p:cNvSpPr txBox="1">
            <a:spLocks noChangeArrowheads="1"/>
          </p:cNvSpPr>
          <p:nvPr/>
        </p:nvSpPr>
        <p:spPr bwMode="auto">
          <a:xfrm>
            <a:off x="5224463" y="3490913"/>
            <a:ext cx="3870325" cy="9239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a:t>Po zprůměrování všech přístupových dob do různých oblasí disku vychází 14,7 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cs-CZ" altLang="cs-CZ"/>
              <a:t>Parametry pevných disků</a:t>
            </a:r>
          </a:p>
        </p:txBody>
      </p:sp>
      <p:sp>
        <p:nvSpPr>
          <p:cNvPr id="25603" name="Rectangle 3"/>
          <p:cNvSpPr>
            <a:spLocks noGrp="1" noChangeArrowheads="1"/>
          </p:cNvSpPr>
          <p:nvPr>
            <p:ph type="body" idx="1"/>
          </p:nvPr>
        </p:nvSpPr>
        <p:spPr>
          <a:xfrm>
            <a:off x="457200" y="1719262"/>
            <a:ext cx="8229600" cy="4806081"/>
          </a:xfrm>
        </p:spPr>
        <p:txBody>
          <a:bodyPr/>
          <a:lstStyle/>
          <a:p>
            <a:pPr eaLnBrk="1" hangingPunct="1"/>
            <a:r>
              <a:rPr lang="cs-CZ" altLang="cs-CZ" sz="2400" dirty="0"/>
              <a:t>Kapacita</a:t>
            </a:r>
          </a:p>
          <a:p>
            <a:pPr eaLnBrk="1" hangingPunct="1"/>
            <a:r>
              <a:rPr lang="cs-CZ" altLang="cs-CZ" sz="2400" dirty="0"/>
              <a:t>Otáčky</a:t>
            </a:r>
          </a:p>
          <a:p>
            <a:pPr eaLnBrk="1" hangingPunct="1"/>
            <a:r>
              <a:rPr lang="cs-CZ" altLang="cs-CZ" sz="2400" dirty="0"/>
              <a:t>Přístupová doba</a:t>
            </a:r>
          </a:p>
          <a:p>
            <a:pPr eaLnBrk="1" hangingPunct="1"/>
            <a:r>
              <a:rPr lang="cs-CZ" altLang="cs-CZ" sz="2400" dirty="0"/>
              <a:t>Rychlost zápisu a čtení</a:t>
            </a:r>
          </a:p>
          <a:p>
            <a:pPr eaLnBrk="1" hangingPunct="1"/>
            <a:r>
              <a:rPr lang="cs-CZ" altLang="cs-CZ" sz="2400" dirty="0"/>
              <a:t>Rozměr </a:t>
            </a:r>
          </a:p>
          <a:p>
            <a:pPr lvl="1" eaLnBrk="1" hangingPunct="1"/>
            <a:r>
              <a:rPr lang="cs-CZ" altLang="cs-CZ" sz="2000" dirty="0"/>
              <a:t>udáván jako průměr kotouče v palcích </a:t>
            </a:r>
          </a:p>
          <a:p>
            <a:pPr lvl="1" eaLnBrk="1" hangingPunct="1"/>
            <a:r>
              <a:rPr lang="cs-CZ" altLang="cs-CZ" sz="2000" dirty="0"/>
              <a:t>obvykle 2,5“ nebo 3,5“, dříve také 5,25“</a:t>
            </a:r>
          </a:p>
          <a:p>
            <a:pPr eaLnBrk="1" hangingPunct="1"/>
            <a:r>
              <a:rPr lang="cs-CZ" altLang="cs-CZ" sz="2400" dirty="0"/>
              <a:t>Počet ploten</a:t>
            </a:r>
          </a:p>
          <a:p>
            <a:pPr eaLnBrk="1" hangingPunct="1"/>
            <a:r>
              <a:rPr lang="cs-CZ" altLang="cs-CZ" sz="2400" dirty="0"/>
              <a:t>Počet hlav (počet ploten x 2)</a:t>
            </a:r>
          </a:p>
          <a:p>
            <a:pPr eaLnBrk="1" hangingPunct="1"/>
            <a:r>
              <a:rPr lang="cs-CZ" altLang="cs-CZ" sz="2400" dirty="0"/>
              <a:t>Velikost vyrovnávací </a:t>
            </a:r>
            <a:r>
              <a:rPr lang="cs-CZ" altLang="cs-CZ" sz="2400" dirty="0" err="1"/>
              <a:t>cache</a:t>
            </a:r>
            <a:r>
              <a:rPr lang="cs-CZ" altLang="cs-CZ" sz="2400" dirty="0"/>
              <a:t> paměti (jednotky MB)</a:t>
            </a:r>
          </a:p>
          <a:p>
            <a:pPr eaLnBrk="1" hangingPunct="1"/>
            <a:r>
              <a:rPr lang="cs-CZ" altLang="cs-CZ" sz="2400" dirty="0"/>
              <a:t>Způsob připojení (PATA, SATA1, SATA2, SATA3…)</a:t>
            </a:r>
          </a:p>
          <a:p>
            <a:pPr eaLnBrk="1" hangingPunct="1"/>
            <a:endParaRPr lang="cs-CZ" altLang="cs-CZ"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cs-CZ"/>
              <a:t>Hierarchie pam</a:t>
            </a:r>
            <a:r>
              <a:rPr lang="cs-CZ" altLang="cs-CZ"/>
              <a:t>ěťového systému</a:t>
            </a:r>
          </a:p>
        </p:txBody>
      </p:sp>
      <p:sp>
        <p:nvSpPr>
          <p:cNvPr id="5123" name="Rectangle 3"/>
          <p:cNvSpPr>
            <a:spLocks noGrp="1" noChangeArrowheads="1"/>
          </p:cNvSpPr>
          <p:nvPr>
            <p:ph type="body" idx="1"/>
          </p:nvPr>
        </p:nvSpPr>
        <p:spPr/>
        <p:txBody>
          <a:bodyPr/>
          <a:lstStyle/>
          <a:p>
            <a:pPr eaLnBrk="1" hangingPunct="1"/>
            <a:r>
              <a:rPr lang="cs-CZ" altLang="cs-CZ" sz="2000" b="1" dirty="0"/>
              <a:t>Operační paměť</a:t>
            </a:r>
          </a:p>
          <a:p>
            <a:pPr lvl="1" eaLnBrk="1" hangingPunct="1"/>
            <a:r>
              <a:rPr lang="cs-CZ" altLang="cs-CZ" sz="1800" dirty="0"/>
              <a:t>dlouhodobé úložiště dat potřebných během běhu počítače</a:t>
            </a:r>
          </a:p>
          <a:p>
            <a:pPr lvl="1" eaLnBrk="1" hangingPunct="1"/>
            <a:r>
              <a:rPr lang="cs-CZ" altLang="cs-CZ" sz="1800" dirty="0"/>
              <a:t>je pomalá, protože jde o dynamickou RAM (DRAM)</a:t>
            </a:r>
          </a:p>
          <a:p>
            <a:pPr lvl="1" eaLnBrk="1" hangingPunct="1"/>
            <a:r>
              <a:rPr lang="cs-CZ" altLang="cs-CZ" sz="1800" dirty="0"/>
              <a:t>protože je </a:t>
            </a:r>
            <a:r>
              <a:rPr lang="cs-CZ" altLang="cs-CZ" sz="1800" b="1" u="sng" dirty="0"/>
              <a:t>D</a:t>
            </a:r>
            <a:r>
              <a:rPr lang="cs-CZ" altLang="cs-CZ" sz="1800" dirty="0"/>
              <a:t>RAM má velkou kapacitu</a:t>
            </a:r>
          </a:p>
          <a:p>
            <a:pPr lvl="1" eaLnBrk="1" hangingPunct="1"/>
            <a:r>
              <a:rPr lang="cs-CZ" altLang="cs-CZ" sz="1800" dirty="0"/>
              <a:t>při virtualizaci hrozí nebezpečí, že segment nebo stránka v ní fyzicky nebudou přítomny</a:t>
            </a:r>
            <a:r>
              <a:rPr lang="cs-CZ" altLang="cs-CZ" sz="2000" dirty="0"/>
              <a:t> </a:t>
            </a:r>
          </a:p>
          <a:p>
            <a:pPr eaLnBrk="1" hangingPunct="1"/>
            <a:endParaRPr lang="cs-CZ" altLang="cs-CZ" sz="2000" dirty="0"/>
          </a:p>
          <a:p>
            <a:pPr eaLnBrk="1" hangingPunct="1"/>
            <a:r>
              <a:rPr lang="cs-CZ" altLang="cs-CZ" sz="2000" b="1" dirty="0"/>
              <a:t>Disková paměť</a:t>
            </a:r>
            <a:endParaRPr lang="cs-CZ" altLang="cs-CZ" sz="2000" dirty="0"/>
          </a:p>
          <a:p>
            <a:pPr lvl="1" eaLnBrk="1" hangingPunct="1"/>
            <a:r>
              <a:rPr lang="cs-CZ" altLang="cs-CZ" sz="1800" dirty="0"/>
              <a:t>dlouhodobé úložiště dat</a:t>
            </a:r>
          </a:p>
          <a:p>
            <a:pPr lvl="1" eaLnBrk="1" hangingPunct="1"/>
            <a:r>
              <a:rPr lang="cs-CZ" altLang="cs-CZ" sz="1800" dirty="0"/>
              <a:t>energeticky nezávislá</a:t>
            </a:r>
          </a:p>
          <a:p>
            <a:pPr lvl="1" eaLnBrk="1" hangingPunct="1"/>
            <a:r>
              <a:rPr lang="cs-CZ" altLang="cs-CZ" sz="1800" dirty="0"/>
              <a:t>velká kapacita, ale nízký datový tok a vysoká přístupová doba k datům</a:t>
            </a:r>
          </a:p>
          <a:p>
            <a:pPr lvl="1" eaLnBrk="1" hangingPunct="1"/>
            <a:r>
              <a:rPr lang="cs-CZ" altLang="cs-CZ" sz="1800" dirty="0"/>
              <a:t>data jsou zde organizována do souborů operačním systémem</a:t>
            </a:r>
          </a:p>
          <a:p>
            <a:pPr lvl="1" eaLnBrk="1" hangingPunct="1"/>
            <a:r>
              <a:rPr lang="cs-CZ" altLang="cs-CZ" sz="1800" dirty="0"/>
              <a:t>při použití virtuální paměti slouží k odkládání nepotřebných stránek paměti</a:t>
            </a:r>
            <a:endParaRPr lang="cs-CZ" altLang="cs-CZ" dirty="0"/>
          </a:p>
          <a:p>
            <a:pPr eaLnBrk="1" hangingPunct="1"/>
            <a:endParaRPr lang="cs-CZ" altLang="cs-CZ"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97FDC40-A53F-47D1-8A12-6634D7340327}"/>
              </a:ext>
            </a:extLst>
          </p:cNvPr>
          <p:cNvSpPr>
            <a:spLocks noGrp="1"/>
          </p:cNvSpPr>
          <p:nvPr>
            <p:ph type="title"/>
          </p:nvPr>
        </p:nvSpPr>
        <p:spPr/>
        <p:txBody>
          <a:bodyPr/>
          <a:lstStyle/>
          <a:p>
            <a:r>
              <a:rPr lang="cs-CZ" dirty="0"/>
              <a:t>Doporučená videa</a:t>
            </a:r>
          </a:p>
        </p:txBody>
      </p:sp>
      <p:sp>
        <p:nvSpPr>
          <p:cNvPr id="3" name="Zástupný obsah 2">
            <a:extLst>
              <a:ext uri="{FF2B5EF4-FFF2-40B4-BE49-F238E27FC236}">
                <a16:creationId xmlns:a16="http://schemas.microsoft.com/office/drawing/2014/main" id="{BF14C4C3-162E-41C1-B39B-5905E470EF41}"/>
              </a:ext>
            </a:extLst>
          </p:cNvPr>
          <p:cNvSpPr>
            <a:spLocks noGrp="1"/>
          </p:cNvSpPr>
          <p:nvPr>
            <p:ph idx="1"/>
          </p:nvPr>
        </p:nvSpPr>
        <p:spPr/>
        <p:txBody>
          <a:bodyPr/>
          <a:lstStyle/>
          <a:p>
            <a:r>
              <a:rPr lang="cs-CZ" dirty="0"/>
              <a:t>Než budeme pokračovat v tématu, pusťte si tato doporučená videa na YouTube:</a:t>
            </a:r>
          </a:p>
          <a:p>
            <a:endParaRPr lang="cs-CZ" dirty="0"/>
          </a:p>
          <a:p>
            <a:r>
              <a:rPr lang="cs-CZ" sz="1600" dirty="0">
                <a:hlinkClick r:id="rId2"/>
              </a:rPr>
              <a:t>https://youtube.com/playlist?list=PLSYzIrlc_LfAgBXSSv45gG2WNDOGnGSt-</a:t>
            </a:r>
            <a:endParaRPr lang="cs-CZ" sz="1600" dirty="0"/>
          </a:p>
          <a:p>
            <a:pPr marL="0" indent="0">
              <a:buNone/>
            </a:pPr>
            <a:endParaRPr lang="cs-CZ" sz="1600" dirty="0"/>
          </a:p>
        </p:txBody>
      </p:sp>
    </p:spTree>
    <p:extLst>
      <p:ext uri="{BB962C8B-B14F-4D97-AF65-F5344CB8AC3E}">
        <p14:creationId xmlns:p14="http://schemas.microsoft.com/office/powerpoint/2010/main" val="2710900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Nadpis 1"/>
          <p:cNvSpPr>
            <a:spLocks noGrp="1"/>
          </p:cNvSpPr>
          <p:nvPr>
            <p:ph type="title"/>
          </p:nvPr>
        </p:nvSpPr>
        <p:spPr/>
        <p:txBody>
          <a:bodyPr/>
          <a:lstStyle/>
          <a:p>
            <a:r>
              <a:rPr lang="cs-CZ" altLang="cs-CZ" dirty="0"/>
              <a:t>Vystavovací mechanismus</a:t>
            </a:r>
          </a:p>
        </p:txBody>
      </p:sp>
      <p:sp>
        <p:nvSpPr>
          <p:cNvPr id="32771" name="Zástupný symbol pro obsah 2"/>
          <p:cNvSpPr>
            <a:spLocks noGrp="1"/>
          </p:cNvSpPr>
          <p:nvPr>
            <p:ph idx="1"/>
          </p:nvPr>
        </p:nvSpPr>
        <p:spPr/>
        <p:txBody>
          <a:bodyPr/>
          <a:lstStyle/>
          <a:p>
            <a:r>
              <a:rPr lang="cs-CZ" altLang="cs-CZ" sz="2000" dirty="0"/>
              <a:t>Vystavovací mechanismus je zařízení, které vystavuje čtecí/zápisové hlavy na správné místo nad povrchem disku</a:t>
            </a:r>
          </a:p>
          <a:p>
            <a:r>
              <a:rPr lang="cs-CZ" altLang="cs-CZ" sz="2000" dirty="0"/>
              <a:t>Starší disky používaly krokový motor, moderní disky využívají lineární motor </a:t>
            </a:r>
          </a:p>
          <a:p>
            <a:r>
              <a:rPr lang="cs-CZ" altLang="cs-CZ" sz="2000" dirty="0"/>
              <a:t>Elektrický proud protéká cívkou umístěnou mezi dvěma silnými magnety</a:t>
            </a:r>
          </a:p>
          <a:p>
            <a:r>
              <a:rPr lang="cs-CZ" altLang="cs-CZ" sz="2000" dirty="0"/>
              <a:t>Podle toho, kterým směrem proud teče, pohybuje se raménko s hlavami ke středu disku nebo k vnějšímu okraji</a:t>
            </a:r>
          </a:p>
          <a:p>
            <a:r>
              <a:rPr lang="cs-CZ" altLang="cs-CZ" sz="2000" dirty="0"/>
              <a:t>Při vystavení hlav na požadovanou pozici je možné číst a zapisovat data ze všech povrchů bez pohybu hlav (a proto jsou také takto data organizována, pro vyšší výkon disku,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Nadpis 1"/>
          <p:cNvSpPr>
            <a:spLocks noGrp="1"/>
          </p:cNvSpPr>
          <p:nvPr>
            <p:ph type="title"/>
          </p:nvPr>
        </p:nvSpPr>
        <p:spPr/>
        <p:txBody>
          <a:bodyPr/>
          <a:lstStyle/>
          <a:p>
            <a:r>
              <a:rPr lang="cs-CZ" altLang="cs-CZ" dirty="0"/>
              <a:t>Vystavovací mechanismus</a:t>
            </a:r>
          </a:p>
        </p:txBody>
      </p:sp>
      <p:pic>
        <p:nvPicPr>
          <p:cNvPr id="33795" name="Obrázek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205038"/>
            <a:ext cx="6096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Nadpis 1"/>
          <p:cNvSpPr>
            <a:spLocks noGrp="1"/>
          </p:cNvSpPr>
          <p:nvPr>
            <p:ph type="title"/>
          </p:nvPr>
        </p:nvSpPr>
        <p:spPr/>
        <p:txBody>
          <a:bodyPr/>
          <a:lstStyle/>
          <a:p>
            <a:r>
              <a:rPr lang="cs-CZ" altLang="cs-CZ" dirty="0"/>
              <a:t>Vystavovací mechanismus</a:t>
            </a:r>
          </a:p>
        </p:txBody>
      </p:sp>
      <p:sp>
        <p:nvSpPr>
          <p:cNvPr id="34819" name="Zástupný symbol pro obsah 2"/>
          <p:cNvSpPr>
            <a:spLocks noGrp="1"/>
          </p:cNvSpPr>
          <p:nvPr>
            <p:ph idx="1"/>
          </p:nvPr>
        </p:nvSpPr>
        <p:spPr/>
        <p:txBody>
          <a:bodyPr/>
          <a:lstStyle/>
          <a:p>
            <a:r>
              <a:rPr lang="cs-CZ" altLang="cs-CZ" sz="2000"/>
              <a:t>Disk s vyššími otáčkami bude mít kratší přístupovou dobu</a:t>
            </a:r>
          </a:p>
          <a:p>
            <a:r>
              <a:rPr lang="cs-CZ" altLang="cs-CZ" sz="2000"/>
              <a:t>Neplatí ale, že dvojnásobné otáčky znamenájí poloviční přístupovou dobu, protože závisí také především na rychlosti a přesnosti vychylovacího mechanismu při hledání správné stopy</a:t>
            </a:r>
          </a:p>
          <a:p>
            <a:r>
              <a:rPr lang="cs-CZ" altLang="cs-CZ" sz="2000"/>
              <a:t>Zatímco kapacita moderních pevných disků je dnes o několik řádů vyšší než kdysi, přístupová doba se příliš nezměnila (je nižší, ale pouze o málo, stále se jedná o milisekundy)</a:t>
            </a:r>
          </a:p>
          <a:p>
            <a:r>
              <a:rPr lang="cs-CZ" altLang="cs-CZ" sz="2000"/>
              <a:t>Vychylovací mechanismus nejde nijak významně urychlit</a:t>
            </a:r>
          </a:p>
          <a:p>
            <a:r>
              <a:rPr lang="cs-CZ" altLang="cs-CZ" sz="2000"/>
              <a:t>V průběhu let vývoje pevných disků se spíše zvyšovala neustále jeho přesnost, což umožňuje dosažení vyšší kapacity</a:t>
            </a:r>
          </a:p>
          <a:p>
            <a:endParaRPr lang="cs-CZ" altLang="cs-CZ"/>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844675"/>
            <a:ext cx="8642350" cy="4632325"/>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2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765175"/>
            <a:ext cx="4759325" cy="5616575"/>
          </a:xfrm>
        </p:spPr>
      </p:pic>
      <p:sp>
        <p:nvSpPr>
          <p:cNvPr id="31747" name="Text Box 1028"/>
          <p:cNvSpPr txBox="1">
            <a:spLocks noChangeArrowheads="1"/>
          </p:cNvSpPr>
          <p:nvPr/>
        </p:nvSpPr>
        <p:spPr bwMode="auto">
          <a:xfrm>
            <a:off x="5292725" y="1844675"/>
            <a:ext cx="36004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A – plotny (kotouče s magnetickou vrstvou)</a:t>
            </a:r>
            <a:br>
              <a:rPr lang="cs-CZ" altLang="cs-CZ"/>
            </a:br>
            <a:r>
              <a:rPr lang="cs-CZ" altLang="cs-CZ"/>
              <a:t>B – otočné raménko nesoucí všechny hlavy</a:t>
            </a:r>
            <a:br>
              <a:rPr lang="cs-CZ" altLang="cs-CZ"/>
            </a:br>
            <a:r>
              <a:rPr lang="cs-CZ" altLang="cs-CZ"/>
              <a:t>C – záznamová a čtecí hlava (head)</a:t>
            </a:r>
            <a:br>
              <a:rPr lang="cs-CZ" altLang="cs-CZ"/>
            </a:br>
            <a:r>
              <a:rPr lang="cs-CZ" altLang="cs-CZ"/>
              <a:t>D,E – cylindr (stopa, prochází všemi plotnami, tj. válec)</a:t>
            </a:r>
            <a:br>
              <a:rPr lang="cs-CZ" altLang="cs-CZ"/>
            </a:br>
            <a:r>
              <a:rPr lang="cs-CZ" altLang="cs-CZ"/>
              <a:t>F – sektor (úhlová výseč se stopami)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cs-CZ" altLang="cs-CZ" dirty="0"/>
              <a:t>Geometrie disku CHS</a:t>
            </a:r>
          </a:p>
        </p:txBody>
      </p:sp>
      <p:sp>
        <p:nvSpPr>
          <p:cNvPr id="26627" name="Rectangle 3"/>
          <p:cNvSpPr>
            <a:spLocks noGrp="1" noChangeArrowheads="1"/>
          </p:cNvSpPr>
          <p:nvPr>
            <p:ph type="body" idx="1"/>
          </p:nvPr>
        </p:nvSpPr>
        <p:spPr/>
        <p:txBody>
          <a:bodyPr/>
          <a:lstStyle/>
          <a:p>
            <a:pPr eaLnBrk="1" hangingPunct="1"/>
            <a:r>
              <a:rPr lang="cs-CZ" altLang="cs-CZ" sz="1800" dirty="0"/>
              <a:t>CHS (</a:t>
            </a:r>
            <a:r>
              <a:rPr lang="cs-CZ" altLang="cs-CZ" sz="1800" b="1" dirty="0" err="1"/>
              <a:t>C</a:t>
            </a:r>
            <a:r>
              <a:rPr lang="cs-CZ" altLang="cs-CZ" sz="1800" dirty="0" err="1"/>
              <a:t>ylinder</a:t>
            </a:r>
            <a:r>
              <a:rPr lang="cs-CZ" altLang="cs-CZ" sz="1800" dirty="0"/>
              <a:t>/</a:t>
            </a:r>
            <a:r>
              <a:rPr lang="cs-CZ" altLang="cs-CZ" sz="1800" b="1" dirty="0" err="1"/>
              <a:t>H</a:t>
            </a:r>
            <a:r>
              <a:rPr lang="cs-CZ" altLang="cs-CZ" sz="1800" dirty="0" err="1"/>
              <a:t>ead</a:t>
            </a:r>
            <a:r>
              <a:rPr lang="cs-CZ" altLang="cs-CZ" sz="1800" dirty="0"/>
              <a:t>/</a:t>
            </a:r>
            <a:r>
              <a:rPr lang="cs-CZ" altLang="cs-CZ" sz="1800" b="1" dirty="0" err="1"/>
              <a:t>S</a:t>
            </a:r>
            <a:r>
              <a:rPr lang="cs-CZ" altLang="cs-CZ" sz="1800" dirty="0" err="1"/>
              <a:t>ector</a:t>
            </a:r>
            <a:r>
              <a:rPr lang="cs-CZ" altLang="cs-CZ" sz="1800" dirty="0"/>
              <a:t>) disková geometrie jednoznačně určuje dané místo na disku</a:t>
            </a:r>
          </a:p>
          <a:p>
            <a:pPr eaLnBrk="1" hangingPunct="1"/>
            <a:r>
              <a:rPr lang="cs-CZ" altLang="cs-CZ" sz="1800" dirty="0"/>
              <a:t>Pod hlavičkou se otáčí disk a jednotlivá data jsou zapisována do soustředných kružnic - </a:t>
            </a:r>
            <a:r>
              <a:rPr lang="cs-CZ" altLang="cs-CZ" sz="1800" b="1" dirty="0"/>
              <a:t>stop</a:t>
            </a:r>
          </a:p>
          <a:p>
            <a:pPr eaLnBrk="1" hangingPunct="1"/>
            <a:r>
              <a:rPr lang="cs-CZ" altLang="cs-CZ" sz="1800" dirty="0"/>
              <a:t>Hard disk je tvořen více disky - nad každým povrchem je vlastní hlavička</a:t>
            </a:r>
          </a:p>
          <a:p>
            <a:pPr eaLnBrk="1" hangingPunct="1"/>
            <a:r>
              <a:rPr lang="cs-CZ" altLang="cs-CZ" sz="1800" dirty="0"/>
              <a:t>Všechny stopy stejného průměru na jednotlivých plotnách tvoří tzv. </a:t>
            </a:r>
            <a:r>
              <a:rPr lang="cs-CZ" altLang="cs-CZ" sz="1800" b="1" dirty="0"/>
              <a:t>cylindry</a:t>
            </a:r>
            <a:r>
              <a:rPr lang="cs-CZ" altLang="cs-CZ" sz="1800" dirty="0"/>
              <a:t>=válce (čísluje se od 0)</a:t>
            </a:r>
          </a:p>
          <a:p>
            <a:pPr eaLnBrk="1" hangingPunct="1"/>
            <a:r>
              <a:rPr lang="cs-CZ" altLang="cs-CZ" sz="1800" dirty="0"/>
              <a:t>Konkrétní stopa z tohoto cylindru je určena číslem hlavy (čísluje se též od 0)</a:t>
            </a:r>
          </a:p>
          <a:p>
            <a:pPr eaLnBrk="1" hangingPunct="1"/>
            <a:r>
              <a:rPr lang="cs-CZ" altLang="cs-CZ" sz="1800" dirty="0"/>
              <a:t>Každá stopa je pak dále rozdělena na </a:t>
            </a:r>
            <a:r>
              <a:rPr lang="cs-CZ" altLang="cs-CZ" sz="1800" b="1" dirty="0"/>
              <a:t>sektory</a:t>
            </a:r>
            <a:r>
              <a:rPr lang="cs-CZ" altLang="cs-CZ" sz="1800" dirty="0"/>
              <a:t> pevně dané velikosti  </a:t>
            </a:r>
          </a:p>
          <a:p>
            <a:pPr eaLnBrk="1" hangingPunct="1"/>
            <a:r>
              <a:rPr lang="cs-CZ" altLang="cs-CZ" sz="1800" dirty="0"/>
              <a:t>Sektor je nejmenší adresovatelnou jednotkou disku (nelze na disku adresovat, číst nebo zapisovat jednotlivé bajty)</a:t>
            </a:r>
          </a:p>
          <a:p>
            <a:pPr eaLnBrk="1" hangingPunct="1"/>
            <a:r>
              <a:rPr lang="cs-CZ" altLang="cs-CZ" sz="1800" dirty="0"/>
              <a:t>Sektor obsahuje standardně </a:t>
            </a:r>
            <a:r>
              <a:rPr lang="cs-CZ" altLang="cs-CZ" sz="1800" b="1" dirty="0"/>
              <a:t>512 B</a:t>
            </a:r>
          </a:p>
          <a:p>
            <a:pPr eaLnBrk="1" hangingPunct="1"/>
            <a:r>
              <a:rPr lang="cs-CZ" altLang="cs-CZ" sz="1800" dirty="0"/>
              <a:t>Adresa sektoru na disku se tedy skládá z čísla stopy (cylindru), čísla povrchu (hlavy) a čísla sektoru – polohu dat, která chceme přečíst, sdělíme řadiči disku třemi čísly</a:t>
            </a:r>
            <a:endParaRPr lang="cs-CZ" altLang="cs-CZ" dirty="0"/>
          </a:p>
          <a:p>
            <a:pPr eaLnBrk="1" hangingPunct="1">
              <a:lnSpc>
                <a:spcPct val="80000"/>
              </a:lnSpc>
            </a:pPr>
            <a:endParaRPr lang="cs-CZ" altLang="cs-CZ" sz="1800" dirty="0"/>
          </a:p>
          <a:p>
            <a:pPr eaLnBrk="1" hangingPunct="1">
              <a:lnSpc>
                <a:spcPct val="80000"/>
              </a:lnSpc>
            </a:pPr>
            <a:endParaRPr lang="cs-CZ" altLang="cs-CZ"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cs-CZ" altLang="cs-CZ"/>
          </a:p>
        </p:txBody>
      </p:sp>
      <p:sp>
        <p:nvSpPr>
          <p:cNvPr id="27651" name="Rectangle 3"/>
          <p:cNvSpPr>
            <a:spLocks noGrp="1" noChangeArrowheads="1"/>
          </p:cNvSpPr>
          <p:nvPr>
            <p:ph type="body" idx="1"/>
          </p:nvPr>
        </p:nvSpPr>
        <p:spPr/>
        <p:txBody>
          <a:bodyPr/>
          <a:lstStyle/>
          <a:p>
            <a:pPr eaLnBrk="1" hangingPunct="1"/>
            <a:endParaRPr lang="cs-CZ" altLang="cs-CZ"/>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65175"/>
            <a:ext cx="7850187"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Grp="1" noChangeAspect="1" noChangeArrowheads="1"/>
          </p:cNvPicPr>
          <p:nvPr>
            <p:ph type="body" idx="1"/>
          </p:nvPr>
        </p:nvPicPr>
        <p:blipFill>
          <a:blip r:embed="rId2">
            <a:lum bright="18000"/>
            <a:extLst>
              <a:ext uri="{28A0092B-C50C-407E-A947-70E740481C1C}">
                <a14:useLocalDpi xmlns:a14="http://schemas.microsoft.com/office/drawing/2010/main" val="0"/>
              </a:ext>
            </a:extLst>
          </a:blip>
          <a:srcRect/>
          <a:stretch>
            <a:fillRect/>
          </a:stretch>
        </p:blipFill>
        <p:spPr>
          <a:xfrm>
            <a:off x="381000" y="1600200"/>
            <a:ext cx="8153400" cy="4900613"/>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Nadpis 1"/>
          <p:cNvSpPr>
            <a:spLocks noGrp="1"/>
          </p:cNvSpPr>
          <p:nvPr>
            <p:ph type="title"/>
          </p:nvPr>
        </p:nvSpPr>
        <p:spPr/>
        <p:txBody>
          <a:bodyPr/>
          <a:lstStyle/>
          <a:p>
            <a:r>
              <a:rPr lang="cs-CZ" altLang="cs-CZ"/>
              <a:t>Geometrie disku CHS</a:t>
            </a:r>
          </a:p>
        </p:txBody>
      </p:sp>
      <p:sp>
        <p:nvSpPr>
          <p:cNvPr id="30723" name="Zástupný symbol pro obsah 2"/>
          <p:cNvSpPr>
            <a:spLocks noGrp="1"/>
          </p:cNvSpPr>
          <p:nvPr>
            <p:ph idx="1"/>
          </p:nvPr>
        </p:nvSpPr>
        <p:spPr/>
        <p:txBody>
          <a:bodyPr/>
          <a:lstStyle/>
          <a:p>
            <a:r>
              <a:rPr lang="cs-CZ" altLang="cs-CZ" sz="2000" dirty="0"/>
              <a:t>Původně byl na všech stopách stejný počet sektorů (tj. úseků na stopě), ale se zvyšující se kapacitou disku a počtem stop na povrchu se projevil velký rozdíl mezi délkou sektorů na vnějších a vnitřních stopách</a:t>
            </a:r>
          </a:p>
          <a:p>
            <a:r>
              <a:rPr lang="cs-CZ" altLang="cs-CZ" sz="2000" dirty="0"/>
              <a:t>Stopy blíže středu disku jsou logicky výrazně kratší než stopy blíže okraji disku, přičemž počet bitů uložených v jednom sektoru musel být stejný.</a:t>
            </a:r>
          </a:p>
          <a:p>
            <a:r>
              <a:rPr lang="cs-CZ" altLang="cs-CZ" sz="2000" dirty="0"/>
              <a:t>V sektorech u okraje disku se plýtvalo místem, v sektorech u středu disku zase při vyšší hustotě signálů hrozilo riziko chybného čtení.</a:t>
            </a:r>
          </a:p>
          <a:p>
            <a:endParaRPr lang="cs-CZ" altLang="cs-CZ"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ChangeArrowheads="1"/>
          </p:cNvSpPr>
          <p:nvPr/>
        </p:nvSpPr>
        <p:spPr bwMode="auto">
          <a:xfrm>
            <a:off x="323850" y="2205038"/>
            <a:ext cx="8569325" cy="2663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cs-CZ" altLang="cs-CZ"/>
          </a:p>
        </p:txBody>
      </p:sp>
      <p:sp>
        <p:nvSpPr>
          <p:cNvPr id="6147" name="Rectangle 3"/>
          <p:cNvSpPr>
            <a:spLocks noGrp="1" noChangeArrowheads="1"/>
          </p:cNvSpPr>
          <p:nvPr>
            <p:ph type="body" idx="1"/>
          </p:nvPr>
        </p:nvSpPr>
        <p:spPr>
          <a:xfrm>
            <a:off x="179388" y="1719263"/>
            <a:ext cx="8785225" cy="4411662"/>
          </a:xfrm>
        </p:spPr>
        <p:txBody>
          <a:bodyPr/>
          <a:lstStyle/>
          <a:p>
            <a:pPr lvl="4" eaLnBrk="1" hangingPunct="1">
              <a:buFont typeface="Wingdings" pitchFamily="2" charset="2"/>
              <a:buNone/>
            </a:pPr>
            <a:endParaRPr lang="cs-CZ" altLang="cs-CZ" sz="1100" b="1"/>
          </a:p>
          <a:p>
            <a:pPr lvl="4" eaLnBrk="1" hangingPunct="1">
              <a:buFont typeface="Wingdings" pitchFamily="2" charset="2"/>
              <a:buNone/>
            </a:pPr>
            <a:endParaRPr lang="cs-CZ" altLang="cs-CZ" sz="1100" b="1"/>
          </a:p>
          <a:p>
            <a:pPr lvl="4" eaLnBrk="1" hangingPunct="1">
              <a:buFont typeface="Wingdings" pitchFamily="2" charset="2"/>
              <a:buNone/>
            </a:pPr>
            <a:endParaRPr lang="cs-CZ" altLang="cs-CZ" sz="1100" b="1"/>
          </a:p>
          <a:p>
            <a:pPr lvl="4" eaLnBrk="1" hangingPunct="1">
              <a:buFont typeface="Wingdings" pitchFamily="2" charset="2"/>
              <a:buNone/>
            </a:pPr>
            <a:endParaRPr lang="cs-CZ" altLang="cs-CZ" sz="1100" b="1"/>
          </a:p>
          <a:p>
            <a:pPr lvl="4" eaLnBrk="1" hangingPunct="1">
              <a:buFont typeface="Wingdings" pitchFamily="2" charset="2"/>
              <a:buNone/>
            </a:pPr>
            <a:endParaRPr lang="cs-CZ" altLang="cs-CZ" sz="1100" b="1"/>
          </a:p>
          <a:p>
            <a:pPr lvl="4" eaLnBrk="1" hangingPunct="1">
              <a:buFont typeface="Wingdings" pitchFamily="2" charset="2"/>
              <a:buNone/>
            </a:pPr>
            <a:r>
              <a:rPr lang="en-US" altLang="cs-CZ" sz="1100" b="1"/>
              <a:t>                    </a:t>
            </a:r>
            <a:r>
              <a:rPr lang="cs-CZ" altLang="cs-CZ" sz="1600" b="1"/>
              <a:t>	</a:t>
            </a:r>
            <a:r>
              <a:rPr lang="en-US" altLang="cs-CZ" sz="1600" b="1"/>
              <a:t> KAPACITA</a:t>
            </a:r>
            <a:r>
              <a:rPr lang="en-US" altLang="cs-CZ" sz="1100"/>
              <a:t>                                     </a:t>
            </a:r>
            <a:r>
              <a:rPr lang="en-US" altLang="cs-CZ" sz="1600" b="1"/>
              <a:t>DOBA ULO</a:t>
            </a:r>
            <a:r>
              <a:rPr lang="cs-CZ" altLang="cs-CZ" sz="1600" b="1"/>
              <a:t>ŽENÍ INFORMACE</a:t>
            </a:r>
            <a:endParaRPr lang="en-US" altLang="cs-CZ" sz="1600" b="1"/>
          </a:p>
          <a:p>
            <a:pPr eaLnBrk="1" hangingPunct="1">
              <a:buFont typeface="Wingdings" pitchFamily="2" charset="2"/>
              <a:buChar char=" "/>
            </a:pPr>
            <a:r>
              <a:rPr lang="cs-CZ" altLang="cs-CZ" sz="1800" b="1"/>
              <a:t>Registr</a:t>
            </a:r>
            <a:r>
              <a:rPr lang="cs-CZ" altLang="cs-CZ" sz="1800"/>
              <a:t>	  	několik bitů		několik taktů		</a:t>
            </a:r>
          </a:p>
          <a:p>
            <a:pPr eaLnBrk="1" hangingPunct="1">
              <a:buFont typeface="Wingdings" pitchFamily="2" charset="2"/>
              <a:buChar char=" "/>
            </a:pPr>
            <a:r>
              <a:rPr lang="cs-CZ" altLang="cs-CZ" sz="1800" b="1"/>
              <a:t>Cache</a:t>
            </a:r>
            <a:r>
              <a:rPr lang="cs-CZ" altLang="cs-CZ" sz="1800"/>
              <a:t>	  	desítky, stovky kB	několik milisekund</a:t>
            </a:r>
            <a:r>
              <a:rPr lang="en-US" altLang="cs-CZ" sz="1800"/>
              <a:t>	</a:t>
            </a:r>
            <a:endParaRPr lang="cs-CZ" altLang="cs-CZ" sz="1800"/>
          </a:p>
          <a:p>
            <a:pPr eaLnBrk="1" hangingPunct="1">
              <a:buFont typeface="Wingdings" pitchFamily="2" charset="2"/>
              <a:buChar char=" "/>
            </a:pPr>
            <a:r>
              <a:rPr lang="cs-CZ" altLang="cs-CZ" sz="1800" b="1"/>
              <a:t>Paměť</a:t>
            </a:r>
            <a:r>
              <a:rPr lang="cs-CZ" altLang="cs-CZ" sz="1800"/>
              <a:t>	  	stovky MB		max. do vypnutí počítače</a:t>
            </a:r>
            <a:r>
              <a:rPr lang="en-US" altLang="cs-CZ" sz="1800"/>
              <a:t>	</a:t>
            </a:r>
            <a:endParaRPr lang="cs-CZ" altLang="cs-CZ" sz="1800"/>
          </a:p>
          <a:p>
            <a:pPr eaLnBrk="1" hangingPunct="1">
              <a:buFont typeface="Wingdings" pitchFamily="2" charset="2"/>
              <a:buChar char=" "/>
            </a:pPr>
            <a:r>
              <a:rPr lang="cs-CZ" altLang="cs-CZ" sz="1800" b="1"/>
              <a:t>Disková paměť	</a:t>
            </a:r>
            <a:r>
              <a:rPr lang="cs-CZ" altLang="cs-CZ" sz="1800"/>
              <a:t>stovky GB 	  	teoreticky navěky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cs-CZ" altLang="cs-CZ"/>
              <a:t>Zone Bit Recording</a:t>
            </a:r>
          </a:p>
        </p:txBody>
      </p:sp>
      <p:sp>
        <p:nvSpPr>
          <p:cNvPr id="37891" name="Rectangle 3"/>
          <p:cNvSpPr>
            <a:spLocks noGrp="1" noChangeArrowheads="1"/>
          </p:cNvSpPr>
          <p:nvPr>
            <p:ph type="body" idx="1"/>
          </p:nvPr>
        </p:nvSpPr>
        <p:spPr>
          <a:xfrm>
            <a:off x="250825" y="1719263"/>
            <a:ext cx="4105275" cy="4411662"/>
          </a:xfrm>
        </p:spPr>
        <p:txBody>
          <a:bodyPr/>
          <a:lstStyle/>
          <a:p>
            <a:pPr eaLnBrk="1" hangingPunct="1"/>
            <a:r>
              <a:rPr lang="cs-CZ" altLang="cs-CZ" sz="1800" dirty="0"/>
              <a:t>Postupně se změnila metoda záznamu dat na </a:t>
            </a:r>
            <a:r>
              <a:rPr lang="cs-CZ" altLang="cs-CZ" sz="1800" b="1" dirty="0"/>
              <a:t>ZBR</a:t>
            </a:r>
            <a:r>
              <a:rPr lang="cs-CZ" altLang="cs-CZ" sz="1800" dirty="0"/>
              <a:t> (</a:t>
            </a:r>
            <a:r>
              <a:rPr lang="cs-CZ" altLang="cs-CZ" sz="1800" dirty="0" err="1"/>
              <a:t>Zone</a:t>
            </a:r>
            <a:r>
              <a:rPr lang="cs-CZ" altLang="cs-CZ" sz="1800" dirty="0"/>
              <a:t> Bit </a:t>
            </a:r>
            <a:r>
              <a:rPr lang="cs-CZ" altLang="cs-CZ" sz="1800" dirty="0" err="1"/>
              <a:t>Recording</a:t>
            </a:r>
            <a:r>
              <a:rPr lang="cs-CZ" altLang="cs-CZ" sz="1800" dirty="0"/>
              <a:t>), která už nemá konstantní počet sektorů na stopu a tak došlo k lepšímu využití povrchu </a:t>
            </a:r>
          </a:p>
          <a:p>
            <a:pPr eaLnBrk="1" hangingPunct="1"/>
            <a:r>
              <a:rPr lang="cs-CZ" altLang="cs-CZ" sz="1800" dirty="0"/>
              <a:t>V každé zóně je jiný počet sektorů na stopu</a:t>
            </a:r>
          </a:p>
          <a:p>
            <a:pPr eaLnBrk="1" hangingPunct="1"/>
            <a:r>
              <a:rPr lang="cs-CZ" altLang="cs-CZ" sz="1800" dirty="0"/>
              <a:t>Zóny u obvodu disku (delší oblouk) mají více sektorů a zóny u středu disku mají méně sektoru (na menší délce kružnice)</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773238"/>
            <a:ext cx="4319587"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adpis 1"/>
          <p:cNvSpPr>
            <a:spLocks noGrp="1"/>
          </p:cNvSpPr>
          <p:nvPr>
            <p:ph type="title"/>
          </p:nvPr>
        </p:nvSpPr>
        <p:spPr/>
        <p:txBody>
          <a:bodyPr/>
          <a:lstStyle/>
          <a:p>
            <a:r>
              <a:rPr lang="cs-CZ" altLang="cs-CZ"/>
              <a:t>Zone bit recording</a:t>
            </a:r>
          </a:p>
        </p:txBody>
      </p:sp>
      <p:sp>
        <p:nvSpPr>
          <p:cNvPr id="3" name="Zástupný symbol pro obsah 2"/>
          <p:cNvSpPr>
            <a:spLocks noGrp="1"/>
          </p:cNvSpPr>
          <p:nvPr>
            <p:ph idx="1"/>
          </p:nvPr>
        </p:nvSpPr>
        <p:spPr/>
        <p:txBody>
          <a:bodyPr/>
          <a:lstStyle/>
          <a:p>
            <a:pPr>
              <a:defRPr/>
            </a:pPr>
            <a:r>
              <a:rPr lang="cs-CZ" sz="1800" dirty="0"/>
              <a:t>Pro disky bez ZBR platí, že</a:t>
            </a:r>
          </a:p>
          <a:p>
            <a:pPr lvl="1">
              <a:defRPr/>
            </a:pPr>
            <a:r>
              <a:rPr lang="cs-CZ" sz="1800" dirty="0"/>
              <a:t>Otáčky disku jsou konstantní</a:t>
            </a:r>
          </a:p>
          <a:p>
            <a:pPr lvl="1">
              <a:defRPr/>
            </a:pPr>
            <a:r>
              <a:rPr lang="cs-CZ" sz="1800" dirty="0"/>
              <a:t>Počet sektorů na všech stopách je stejný</a:t>
            </a:r>
          </a:p>
          <a:p>
            <a:pPr lvl="1">
              <a:defRPr/>
            </a:pPr>
            <a:r>
              <a:rPr lang="cs-CZ" sz="1800" dirty="0"/>
              <a:t>Hustota záznamu dat je vyšší u středu disku (na kratší stopě je tu nahuštěný stejný počet sektorů jako na delších stopách)</a:t>
            </a:r>
          </a:p>
          <a:p>
            <a:pPr lvl="1">
              <a:defRPr/>
            </a:pPr>
            <a:r>
              <a:rPr lang="cs-CZ" sz="1800" dirty="0"/>
              <a:t>Rychlost čtení dat je konstantní</a:t>
            </a:r>
          </a:p>
          <a:p>
            <a:pPr marL="344487" lvl="1" indent="0">
              <a:buFont typeface="Wingdings" pitchFamily="2" charset="2"/>
              <a:buNone/>
              <a:defRPr/>
            </a:pPr>
            <a:endParaRPr lang="cs-CZ" sz="1800" dirty="0"/>
          </a:p>
          <a:p>
            <a:pPr>
              <a:defRPr/>
            </a:pPr>
            <a:r>
              <a:rPr lang="cs-CZ" sz="1800" dirty="0"/>
              <a:t>Pro disky se ZBR platí, že</a:t>
            </a:r>
          </a:p>
          <a:p>
            <a:pPr lvl="1">
              <a:defRPr/>
            </a:pPr>
            <a:r>
              <a:rPr lang="cs-CZ" sz="1800" dirty="0"/>
              <a:t>Otáčky disku jsou konstantní</a:t>
            </a:r>
          </a:p>
          <a:p>
            <a:pPr lvl="1">
              <a:defRPr/>
            </a:pPr>
            <a:r>
              <a:rPr lang="cs-CZ" sz="1800" dirty="0"/>
              <a:t>Hustota záznamu dat je po celé ploše disku konstantní</a:t>
            </a:r>
          </a:p>
          <a:p>
            <a:pPr lvl="1">
              <a:defRPr/>
            </a:pPr>
            <a:r>
              <a:rPr lang="cs-CZ" sz="1800" dirty="0"/>
              <a:t>Počet sektorů na jednotlivých stopách se liší. Delší stopy u vnějšího okraje disku mají více sektorů</a:t>
            </a:r>
          </a:p>
          <a:p>
            <a:pPr lvl="1">
              <a:defRPr/>
            </a:pPr>
            <a:r>
              <a:rPr lang="cs-CZ" sz="1800" dirty="0"/>
              <a:t>Rychlost čtení dat závisí na jejich poloze, nejrychleji lze číst dat ze stopu vnějšího okraje</a:t>
            </a:r>
          </a:p>
          <a:p>
            <a:pPr marL="344487" lvl="1" indent="0">
              <a:buFont typeface="Wingdings" pitchFamily="2" charset="2"/>
              <a:buNone/>
              <a:defRPr/>
            </a:pPr>
            <a:endParaRPr lang="cs-CZ"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cs-CZ" altLang="cs-CZ"/>
              <a:t>Geometrie disku</a:t>
            </a:r>
          </a:p>
        </p:txBody>
      </p:sp>
      <p:sp>
        <p:nvSpPr>
          <p:cNvPr id="35843" name="Rectangle 3"/>
          <p:cNvSpPr>
            <a:spLocks noGrp="1" noChangeArrowheads="1"/>
          </p:cNvSpPr>
          <p:nvPr>
            <p:ph type="body" idx="1"/>
          </p:nvPr>
        </p:nvSpPr>
        <p:spPr/>
        <p:txBody>
          <a:bodyPr/>
          <a:lstStyle/>
          <a:p>
            <a:pPr eaLnBrk="1" hangingPunct="1">
              <a:lnSpc>
                <a:spcPct val="80000"/>
              </a:lnSpc>
            </a:pPr>
            <a:r>
              <a:rPr lang="cs-CZ" altLang="cs-CZ" sz="1600" b="1" dirty="0"/>
              <a:t>BIOS</a:t>
            </a:r>
            <a:r>
              <a:rPr lang="cs-CZ" altLang="cs-CZ" sz="1600" dirty="0"/>
              <a:t> obsahuje základní funkce pro čtení disku (umožňuje start OS po zapnutí počítače) a potřebuje znát </a:t>
            </a:r>
            <a:r>
              <a:rPr lang="cs-CZ" altLang="cs-CZ" sz="1600" b="1" dirty="0"/>
              <a:t>geometrii disku</a:t>
            </a:r>
          </a:p>
          <a:p>
            <a:pPr eaLnBrk="1" hangingPunct="1">
              <a:lnSpc>
                <a:spcPct val="80000"/>
              </a:lnSpc>
            </a:pPr>
            <a:r>
              <a:rPr lang="cs-CZ" altLang="cs-CZ" sz="1600" dirty="0"/>
              <a:t>Informace o geometrii disku (počet hlav, cylindrů, sektorů) bylo nutné uložit do </a:t>
            </a:r>
            <a:r>
              <a:rPr lang="cs-CZ" altLang="cs-CZ" sz="1600" b="1" dirty="0"/>
              <a:t>paměti CMOS</a:t>
            </a:r>
            <a:r>
              <a:rPr lang="cs-CZ" altLang="cs-CZ" sz="1600" dirty="0"/>
              <a:t>, odkud BIOS tuto informaci při startu počítače přečetl</a:t>
            </a:r>
          </a:p>
          <a:p>
            <a:pPr eaLnBrk="1" hangingPunct="1">
              <a:lnSpc>
                <a:spcPct val="80000"/>
              </a:lnSpc>
            </a:pPr>
            <a:r>
              <a:rPr lang="cs-CZ" altLang="cs-CZ" sz="1600" dirty="0"/>
              <a:t>Používání IDE disků v další fázi usnadnila funkce autodetekce, kdy si disk nese informaci o své geometrii a BIOS o ní umí disk požádat a přečíst ji</a:t>
            </a:r>
          </a:p>
          <a:p>
            <a:pPr eaLnBrk="1" hangingPunct="1">
              <a:lnSpc>
                <a:spcPct val="80000"/>
              </a:lnSpc>
            </a:pPr>
            <a:r>
              <a:rPr lang="cs-CZ" altLang="cs-CZ" sz="1600" dirty="0"/>
              <a:t>Brzy se objevuje také první problém s kapacitním limitem na 504MB</a:t>
            </a:r>
          </a:p>
          <a:p>
            <a:pPr eaLnBrk="1" hangingPunct="1">
              <a:lnSpc>
                <a:spcPct val="80000"/>
              </a:lnSpc>
            </a:pPr>
            <a:r>
              <a:rPr lang="cs-CZ" altLang="cs-CZ" sz="1600" dirty="0"/>
              <a:t>Z různých omezení vyplývalo, že disk mohl mít max. 1024 cylindrů, 16 hlav a 63 sektorů na stopu, tedy celkem 1024 x16 x 63 x 512B = 528 482 304B</a:t>
            </a:r>
          </a:p>
          <a:p>
            <a:pPr eaLnBrk="1" hangingPunct="1">
              <a:lnSpc>
                <a:spcPct val="80000"/>
              </a:lnSpc>
            </a:pPr>
            <a:r>
              <a:rPr lang="cs-CZ" altLang="cs-CZ" sz="1600" dirty="0"/>
              <a:t>Novější disky měly běžně více než 1024 cylindrů - zavedla se proto </a:t>
            </a:r>
            <a:r>
              <a:rPr lang="cs-CZ" altLang="cs-CZ" sz="1600" b="1" dirty="0"/>
              <a:t>translace geometrie</a:t>
            </a:r>
            <a:r>
              <a:rPr lang="cs-CZ" altLang="cs-CZ" sz="1600" dirty="0"/>
              <a:t> </a:t>
            </a:r>
          </a:p>
          <a:p>
            <a:pPr eaLnBrk="1" hangingPunct="1">
              <a:lnSpc>
                <a:spcPct val="80000"/>
              </a:lnSpc>
            </a:pPr>
            <a:r>
              <a:rPr lang="cs-CZ" altLang="cs-CZ" sz="1600" dirty="0"/>
              <a:t>Disk předstíral počet cylindrů 1024 a méně a na úkor toho se zvětšil počet hlav</a:t>
            </a:r>
          </a:p>
          <a:p>
            <a:pPr eaLnBrk="1" hangingPunct="1">
              <a:lnSpc>
                <a:spcPct val="80000"/>
              </a:lnSpc>
            </a:pPr>
            <a:r>
              <a:rPr lang="cs-CZ" altLang="cs-CZ" sz="1600" dirty="0"/>
              <a:t>Např. jednotka, která měla fyzicky CHS = 1600/4/63 se tvářila jako 800/8/63, čímž se počet cylindrů dostal pod 1024 a služby </a:t>
            </a:r>
            <a:r>
              <a:rPr lang="cs-CZ" altLang="cs-CZ" sz="1600" dirty="0" err="1"/>
              <a:t>BIOSu</a:t>
            </a:r>
            <a:r>
              <a:rPr lang="cs-CZ" altLang="cs-CZ" sz="1600" dirty="0"/>
              <a:t> pro čtení disku se daly použít</a:t>
            </a:r>
          </a:p>
          <a:p>
            <a:pPr eaLnBrk="1" hangingPunct="1">
              <a:lnSpc>
                <a:spcPct val="80000"/>
              </a:lnSpc>
            </a:pPr>
            <a:r>
              <a:rPr lang="cs-CZ" altLang="cs-CZ" sz="1600" dirty="0"/>
              <a:t>Tedy až do té doby, než se vyčerpal limit pro počet hlav - 256 </a:t>
            </a:r>
          </a:p>
          <a:p>
            <a:pPr eaLnBrk="1" hangingPunct="1">
              <a:lnSpc>
                <a:spcPct val="80000"/>
              </a:lnSpc>
            </a:pPr>
            <a:r>
              <a:rPr lang="cs-CZ" altLang="cs-CZ" sz="1600" dirty="0"/>
              <a:t>A tak vznikl další limit </a:t>
            </a:r>
            <a:r>
              <a:rPr lang="cs-CZ" altLang="cs-CZ" sz="1600" dirty="0" err="1"/>
              <a:t>BIOSu</a:t>
            </a:r>
            <a:r>
              <a:rPr lang="cs-CZ" altLang="cs-CZ" sz="1600" dirty="0"/>
              <a:t> </a:t>
            </a:r>
            <a:r>
              <a:rPr lang="cs-CZ" altLang="cs-CZ" sz="1600" b="1" dirty="0"/>
              <a:t>8,4GB</a:t>
            </a:r>
            <a:r>
              <a:rPr lang="cs-CZ" altLang="cs-CZ" sz="1600" dirty="0"/>
              <a:t>  - 1024*256*63*512 = </a:t>
            </a:r>
            <a:r>
              <a:rPr lang="cs-CZ" altLang="cs-CZ" sz="1600" b="1" dirty="0"/>
              <a:t>8455716864B</a:t>
            </a:r>
            <a:r>
              <a:rPr lang="cs-CZ" altLang="cs-CZ" sz="1600" dirty="0"/>
              <a:t> (služby </a:t>
            </a:r>
            <a:r>
              <a:rPr lang="cs-CZ" altLang="cs-CZ" sz="1600" dirty="0" err="1"/>
              <a:t>BIOSu</a:t>
            </a:r>
            <a:r>
              <a:rPr lang="cs-CZ" altLang="cs-CZ" sz="1600" dirty="0"/>
              <a:t>  používali pro přenos CHS parametrů tři 8-bitové registry CH, CL a DH)</a:t>
            </a:r>
            <a:r>
              <a:rPr lang="cs-CZ" altLang="cs-CZ" sz="1500" dirty="0"/>
              <a:t> </a:t>
            </a:r>
          </a:p>
          <a:p>
            <a:pPr eaLnBrk="1" hangingPunct="1"/>
            <a:endParaRPr lang="cs-CZ" altLang="cs-CZ"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cs-CZ" altLang="cs-CZ" dirty="0"/>
              <a:t>LBA</a:t>
            </a:r>
          </a:p>
        </p:txBody>
      </p:sp>
      <p:sp>
        <p:nvSpPr>
          <p:cNvPr id="36867" name="Rectangle 3"/>
          <p:cNvSpPr>
            <a:spLocks noGrp="1" noChangeArrowheads="1"/>
          </p:cNvSpPr>
          <p:nvPr>
            <p:ph type="body" idx="1"/>
          </p:nvPr>
        </p:nvSpPr>
        <p:spPr/>
        <p:txBody>
          <a:bodyPr/>
          <a:lstStyle/>
          <a:p>
            <a:pPr eaLnBrk="1" hangingPunct="1">
              <a:lnSpc>
                <a:spcPct val="80000"/>
              </a:lnSpc>
            </a:pPr>
            <a:r>
              <a:rPr lang="cs-CZ" altLang="cs-CZ" sz="1600" dirty="0"/>
              <a:t>Výrobci si postupně uvědomili, že </a:t>
            </a:r>
            <a:r>
              <a:rPr lang="cs-CZ" altLang="cs-CZ" sz="1600" b="1" dirty="0"/>
              <a:t>CHS</a:t>
            </a:r>
            <a:r>
              <a:rPr lang="cs-CZ" altLang="cs-CZ" sz="1600" dirty="0"/>
              <a:t> geometrie už nemá v příliš smysl (zbytečná několikanásobná translace mezi vrstvami APLIKACE-OS-BIOS-DISK) a přešlo se k </a:t>
            </a:r>
            <a:r>
              <a:rPr lang="cs-CZ" altLang="cs-CZ" sz="1600" b="1" dirty="0"/>
              <a:t>LBA</a:t>
            </a:r>
            <a:r>
              <a:rPr lang="cs-CZ" altLang="cs-CZ" sz="1600" dirty="0"/>
              <a:t> (</a:t>
            </a:r>
            <a:r>
              <a:rPr lang="cs-CZ" altLang="cs-CZ" sz="1600" dirty="0" err="1"/>
              <a:t>Logical</a:t>
            </a:r>
            <a:r>
              <a:rPr lang="cs-CZ" altLang="cs-CZ" sz="1600" dirty="0"/>
              <a:t> </a:t>
            </a:r>
            <a:r>
              <a:rPr lang="cs-CZ" altLang="cs-CZ" sz="1600" dirty="0" err="1"/>
              <a:t>Block</a:t>
            </a:r>
            <a:r>
              <a:rPr lang="cs-CZ" altLang="cs-CZ" sz="1600" dirty="0"/>
              <a:t> </a:t>
            </a:r>
            <a:r>
              <a:rPr lang="cs-CZ" altLang="cs-CZ" sz="1600" dirty="0" err="1"/>
              <a:t>Addressing</a:t>
            </a:r>
            <a:r>
              <a:rPr lang="cs-CZ" altLang="cs-CZ" sz="1600" dirty="0"/>
              <a:t>)</a:t>
            </a:r>
          </a:p>
          <a:p>
            <a:pPr eaLnBrk="1" hangingPunct="1">
              <a:lnSpc>
                <a:spcPct val="80000"/>
              </a:lnSpc>
            </a:pPr>
            <a:r>
              <a:rPr lang="cs-CZ" altLang="cs-CZ" sz="1600" b="1" dirty="0"/>
              <a:t>LBA</a:t>
            </a:r>
            <a:r>
              <a:rPr lang="cs-CZ" altLang="cs-CZ" sz="1600" dirty="0"/>
              <a:t> používá lineární adresování, kdy se prostě sektory číslují od nultého do posledního </a:t>
            </a:r>
          </a:p>
          <a:p>
            <a:pPr eaLnBrk="1" hangingPunct="1">
              <a:lnSpc>
                <a:spcPct val="80000"/>
              </a:lnSpc>
            </a:pPr>
            <a:r>
              <a:rPr lang="cs-CZ" altLang="cs-CZ" sz="1600" dirty="0"/>
              <a:t>Polohu dat, která chceme přečíst, sdělíme řadiči disku jedním jediným číslem (Jako kdybychom v ČR přestali používat adresu složenou z města, ulice a čísla popisného a používali jen to číslo popisné – každý dům v republice by měl své jedinečné číslo. Na obálku dopisu by se psalo jediné číslo, ze kterého by se musela nějak zjistit poloha)</a:t>
            </a:r>
          </a:p>
          <a:p>
            <a:pPr eaLnBrk="1" hangingPunct="1">
              <a:lnSpc>
                <a:spcPct val="80000"/>
              </a:lnSpc>
            </a:pPr>
            <a:r>
              <a:rPr lang="cs-CZ" altLang="cs-CZ" sz="1600" dirty="0"/>
              <a:t>Služby </a:t>
            </a:r>
            <a:r>
              <a:rPr lang="cs-CZ" altLang="cs-CZ" sz="1600" dirty="0" err="1"/>
              <a:t>BIOSu</a:t>
            </a:r>
            <a:r>
              <a:rPr lang="cs-CZ" altLang="cs-CZ" sz="1600" dirty="0"/>
              <a:t> pro práci s pevným diskem byly rozšířeny o LBA ekvivalentní funkce </a:t>
            </a:r>
          </a:p>
          <a:p>
            <a:pPr eaLnBrk="1" hangingPunct="1">
              <a:lnSpc>
                <a:spcPct val="80000"/>
              </a:lnSpc>
            </a:pPr>
            <a:r>
              <a:rPr lang="cs-CZ" altLang="cs-CZ" sz="1600" dirty="0"/>
              <a:t>Ty však umí využít až novější OS, např. MS-DOS 7.0 a vyšší, </a:t>
            </a:r>
            <a:r>
              <a:rPr lang="cs-CZ" altLang="cs-CZ" sz="1600" dirty="0" err="1"/>
              <a:t>FreeDOS</a:t>
            </a:r>
            <a:r>
              <a:rPr lang="cs-CZ" altLang="cs-CZ" sz="1600" dirty="0"/>
              <a:t>, Windows NT/2K/XP, Linux... </a:t>
            </a:r>
          </a:p>
          <a:p>
            <a:pPr eaLnBrk="1" hangingPunct="1">
              <a:lnSpc>
                <a:spcPct val="80000"/>
              </a:lnSpc>
            </a:pPr>
            <a:r>
              <a:rPr lang="cs-CZ" altLang="cs-CZ" sz="1600" dirty="0"/>
              <a:t>Standardní EIDE řadiče používají pro LBA adresaci </a:t>
            </a:r>
            <a:r>
              <a:rPr lang="cs-CZ" altLang="cs-CZ" sz="1600" b="1" dirty="0"/>
              <a:t>28 bitů</a:t>
            </a:r>
            <a:r>
              <a:rPr lang="cs-CZ" altLang="cs-CZ" sz="1600" dirty="0"/>
              <a:t>, takže vzniká další limit: 2</a:t>
            </a:r>
            <a:r>
              <a:rPr lang="cs-CZ" altLang="cs-CZ" sz="1600" baseline="30000" dirty="0"/>
              <a:t>28 </a:t>
            </a:r>
            <a:r>
              <a:rPr lang="cs-CZ" altLang="cs-CZ" sz="1600" dirty="0"/>
              <a:t>* 512 B = 137438953472B (</a:t>
            </a:r>
            <a:r>
              <a:rPr lang="cs-CZ" altLang="cs-CZ" sz="1600" b="1" dirty="0"/>
              <a:t>128GB</a:t>
            </a:r>
            <a:r>
              <a:rPr lang="cs-CZ" altLang="cs-CZ" sz="1600" dirty="0"/>
              <a:t>). </a:t>
            </a:r>
          </a:p>
          <a:p>
            <a:pPr eaLnBrk="1" hangingPunct="1">
              <a:lnSpc>
                <a:spcPct val="80000"/>
              </a:lnSpc>
            </a:pPr>
            <a:r>
              <a:rPr lang="cs-CZ" altLang="cs-CZ" sz="1600" dirty="0"/>
              <a:t>Zpočátku se tento limit zdál být hodně vzdálen, ale zvyšování hustoty dat na plochu roste takovým tempem, že dávno padl i tento limit </a:t>
            </a:r>
          </a:p>
          <a:p>
            <a:pPr eaLnBrk="1" hangingPunct="1">
              <a:lnSpc>
                <a:spcPct val="80000"/>
              </a:lnSpc>
            </a:pPr>
            <a:r>
              <a:rPr lang="cs-CZ" altLang="cs-CZ" sz="1600" dirty="0"/>
              <a:t>Specifikace ATA/ATAPI-6 tedy zavedla nový standard LBA se </a:t>
            </a:r>
            <a:r>
              <a:rPr lang="cs-CZ" altLang="cs-CZ" sz="1600" b="1" dirty="0"/>
              <a:t>48-bitovým</a:t>
            </a:r>
            <a:r>
              <a:rPr lang="cs-CZ" altLang="cs-CZ" sz="1600" dirty="0"/>
              <a:t> adresováním, které má limit zhruba na </a:t>
            </a:r>
            <a:r>
              <a:rPr lang="cs-CZ" altLang="cs-CZ" sz="1600" b="1" dirty="0"/>
              <a:t>131072</a:t>
            </a:r>
            <a:r>
              <a:rPr lang="cs-CZ" altLang="cs-CZ" sz="1600" dirty="0"/>
              <a:t> TB</a:t>
            </a:r>
          </a:p>
          <a:p>
            <a:pPr eaLnBrk="1" hangingPunct="1">
              <a:lnSpc>
                <a:spcPct val="80000"/>
              </a:lnSpc>
            </a:pPr>
            <a:r>
              <a:rPr lang="cs-CZ" altLang="cs-CZ" sz="1600" dirty="0"/>
              <a:t>48-bitovou adresací sektorů používáme na všech SATA discích</a:t>
            </a:r>
          </a:p>
          <a:p>
            <a:pPr eaLnBrk="1" hangingPunct="1">
              <a:lnSpc>
                <a:spcPct val="80000"/>
              </a:lnSpc>
            </a:pPr>
            <a:r>
              <a:rPr lang="cs-CZ" altLang="cs-CZ" sz="1600" dirty="0"/>
              <a:t>Disk tedy může mít 2</a:t>
            </a:r>
            <a:r>
              <a:rPr lang="cs-CZ" altLang="cs-CZ" sz="1600" baseline="30000" dirty="0"/>
              <a:t>48</a:t>
            </a:r>
            <a:r>
              <a:rPr lang="cs-CZ" altLang="cs-CZ" sz="1600" dirty="0"/>
              <a:t> sektorů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cs-CZ" altLang="cs-CZ"/>
              <a:t>Pevný disk - životnost</a:t>
            </a:r>
          </a:p>
        </p:txBody>
      </p:sp>
      <p:sp>
        <p:nvSpPr>
          <p:cNvPr id="39939" name="Rectangle 3"/>
          <p:cNvSpPr>
            <a:spLocks noGrp="1" noChangeArrowheads="1"/>
          </p:cNvSpPr>
          <p:nvPr>
            <p:ph type="body" idx="1"/>
          </p:nvPr>
        </p:nvSpPr>
        <p:spPr/>
        <p:txBody>
          <a:bodyPr/>
          <a:lstStyle/>
          <a:p>
            <a:pPr eaLnBrk="1" hangingPunct="1"/>
            <a:r>
              <a:rPr lang="cs-CZ" altLang="cs-CZ" sz="1800"/>
              <a:t>Protože pevné disky obsahují pohyblivé mechanické součásti, jsou náchylnější k poruchám než jiné součásti počítače</a:t>
            </a:r>
          </a:p>
          <a:p>
            <a:pPr eaLnBrk="1" hangingPunct="1"/>
            <a:r>
              <a:rPr lang="cs-CZ" altLang="cs-CZ" sz="1800"/>
              <a:t>Při </a:t>
            </a:r>
            <a:r>
              <a:rPr lang="cs-CZ" altLang="cs-CZ" sz="1800" b="1"/>
              <a:t>nárazu </a:t>
            </a:r>
            <a:r>
              <a:rPr lang="cs-CZ" altLang="cs-CZ" sz="1800"/>
              <a:t>se může hlava </a:t>
            </a:r>
            <a:r>
              <a:rPr lang="cs-CZ" altLang="cs-CZ" sz="1800" b="1"/>
              <a:t>dotknout povrchu</a:t>
            </a:r>
            <a:r>
              <a:rPr lang="cs-CZ" altLang="cs-CZ" sz="1800"/>
              <a:t> plotny a poškozená oblast se stane nečitelnou a data či celý disk jsou zničena</a:t>
            </a:r>
          </a:p>
          <a:p>
            <a:pPr eaLnBrk="1" hangingPunct="1"/>
            <a:r>
              <a:rPr lang="cs-CZ" altLang="cs-CZ" sz="1800"/>
              <a:t>Některé pevné disky obsahují akcelerometr, který umí detekovat otřesy nebo pád a dát rychle povel k zaparkování hlaviček do bezpečné polohy</a:t>
            </a:r>
          </a:p>
          <a:p>
            <a:pPr eaLnBrk="1" hangingPunct="1"/>
            <a:r>
              <a:rPr lang="cs-CZ" altLang="cs-CZ" sz="1800"/>
              <a:t>Při vypnutí disku se automaticky uloží hlavy mimo datovou oblast </a:t>
            </a:r>
          </a:p>
          <a:p>
            <a:pPr eaLnBrk="1" hangingPunct="1"/>
            <a:r>
              <a:rPr lang="cs-CZ" altLang="cs-CZ" sz="1800"/>
              <a:t>Moderní disky své hlavy parkují na plastové lyžiny a tak díky tomu nedochází ke kontaktu s plotnou. </a:t>
            </a:r>
          </a:p>
          <a:p>
            <a:pPr eaLnBrk="1" hangingPunct="1"/>
            <a:r>
              <a:rPr lang="cs-CZ" altLang="cs-CZ" sz="1800"/>
              <a:t>Disk se zaparkovanými hlavičkami je mnohem odolnější vůči nárazu</a:t>
            </a:r>
          </a:p>
          <a:p>
            <a:pPr eaLnBrk="1" hangingPunct="1"/>
            <a:r>
              <a:rPr lang="cs-CZ" altLang="cs-CZ" sz="1800"/>
              <a:t>Hodnoty odolnosti vůči nárazu uvedené v parametrech pevných disků odpovídají právě situaci, kdy jsou hlavičky zaparkované a nemohou poničit povrch ploten</a:t>
            </a:r>
          </a:p>
          <a:p>
            <a:pPr eaLnBrk="1" hangingPunct="1"/>
            <a:r>
              <a:rPr lang="cs-CZ" altLang="cs-CZ" sz="1800"/>
              <a:t>Disk s nezaparkovanými hlavičkami vznášejícími se nad rotujícím povrchem obvykle nepřežije ani pád z několika málo centimetrů</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cs-CZ" altLang="cs-CZ"/>
              <a:t>Možnosti zvyšování kapacity diskové paměti</a:t>
            </a:r>
          </a:p>
        </p:txBody>
      </p:sp>
      <p:sp>
        <p:nvSpPr>
          <p:cNvPr id="40963" name="Rectangle 3"/>
          <p:cNvSpPr>
            <a:spLocks noGrp="1" noChangeArrowheads="1"/>
          </p:cNvSpPr>
          <p:nvPr>
            <p:ph type="body" idx="1"/>
          </p:nvPr>
        </p:nvSpPr>
        <p:spPr/>
        <p:txBody>
          <a:bodyPr/>
          <a:lstStyle/>
          <a:p>
            <a:pPr eaLnBrk="1" hangingPunct="1"/>
            <a:r>
              <a:rPr lang="cs-CZ" altLang="cs-CZ" sz="2400"/>
              <a:t>Zvyšování kvality záznamové vrstvy (chemicko-technologický problém)</a:t>
            </a:r>
          </a:p>
          <a:p>
            <a:pPr eaLnBrk="1" hangingPunct="1"/>
            <a:endParaRPr lang="cs-CZ" altLang="cs-CZ" sz="2400"/>
          </a:p>
          <a:p>
            <a:pPr eaLnBrk="1" hangingPunct="1"/>
            <a:r>
              <a:rPr lang="cs-CZ" altLang="cs-CZ" sz="2400"/>
              <a:t>Změna směru magnetizace z podélné na kolmou</a:t>
            </a:r>
          </a:p>
          <a:p>
            <a:pPr eaLnBrk="1" hangingPunct="1"/>
            <a:endParaRPr lang="cs-CZ" altLang="cs-CZ" sz="2400"/>
          </a:p>
          <a:p>
            <a:pPr eaLnBrk="1" hangingPunct="1"/>
            <a:r>
              <a:rPr lang="cs-CZ" altLang="cs-CZ" sz="2400"/>
              <a:t>Hledání nových metod záznamu (kódování a modulace jedniček a nul) s menším počtem změn magnetizace</a:t>
            </a:r>
          </a:p>
          <a:p>
            <a:pPr eaLnBrk="1" hangingPunct="1"/>
            <a:endParaRPr lang="cs-CZ" altLang="cs-CZ" sz="2400"/>
          </a:p>
          <a:p>
            <a:pPr eaLnBrk="1" hangingPunct="1"/>
            <a:r>
              <a:rPr lang="cs-CZ" altLang="cs-CZ" sz="2400"/>
              <a:t>Zvyšování přesnosti vystavovacího mechanismu</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adpis 1"/>
          <p:cNvSpPr>
            <a:spLocks noGrp="1"/>
          </p:cNvSpPr>
          <p:nvPr>
            <p:ph type="title"/>
          </p:nvPr>
        </p:nvSpPr>
        <p:spPr/>
        <p:txBody>
          <a:bodyPr/>
          <a:lstStyle/>
          <a:p>
            <a:r>
              <a:rPr lang="cs-CZ" altLang="cs-CZ"/>
              <a:t>Směr magnetizace</a:t>
            </a:r>
          </a:p>
        </p:txBody>
      </p:sp>
      <p:sp>
        <p:nvSpPr>
          <p:cNvPr id="41987" name="Zástupný symbol pro obsah 2"/>
          <p:cNvSpPr>
            <a:spLocks noGrp="1"/>
          </p:cNvSpPr>
          <p:nvPr>
            <p:ph idx="1"/>
          </p:nvPr>
        </p:nvSpPr>
        <p:spPr>
          <a:xfrm>
            <a:off x="457200" y="1719263"/>
            <a:ext cx="8229600" cy="989012"/>
          </a:xfrm>
        </p:spPr>
        <p:txBody>
          <a:bodyPr/>
          <a:lstStyle/>
          <a:p>
            <a:r>
              <a:rPr lang="cs-CZ" altLang="cs-CZ" sz="2000"/>
              <a:t>Původně všechny pevné disky používaly podélný směr magnetizace</a:t>
            </a:r>
          </a:p>
          <a:p>
            <a:r>
              <a:rPr lang="cs-CZ" altLang="cs-CZ" sz="2000"/>
              <a:t>Tato metoda se nazývá LMR – Longitudinal magnetic recording</a:t>
            </a:r>
          </a:p>
        </p:txBody>
      </p:sp>
      <p:pic>
        <p:nvPicPr>
          <p:cNvPr id="41988" name="Obrázek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565400"/>
            <a:ext cx="5437188"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Obrázek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349500"/>
            <a:ext cx="5437188"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Nadpis 1"/>
          <p:cNvSpPr>
            <a:spLocks noGrp="1"/>
          </p:cNvSpPr>
          <p:nvPr>
            <p:ph type="title"/>
          </p:nvPr>
        </p:nvSpPr>
        <p:spPr/>
        <p:txBody>
          <a:bodyPr/>
          <a:lstStyle/>
          <a:p>
            <a:r>
              <a:rPr lang="cs-CZ" altLang="cs-CZ"/>
              <a:t>Směr magnetizace</a:t>
            </a:r>
          </a:p>
        </p:txBody>
      </p:sp>
      <p:sp>
        <p:nvSpPr>
          <p:cNvPr id="43012" name="Zástupný symbol pro obsah 2"/>
          <p:cNvSpPr>
            <a:spLocks noGrp="1"/>
          </p:cNvSpPr>
          <p:nvPr>
            <p:ph idx="1"/>
          </p:nvPr>
        </p:nvSpPr>
        <p:spPr>
          <a:xfrm>
            <a:off x="457200" y="1719263"/>
            <a:ext cx="8002588" cy="2789237"/>
          </a:xfrm>
          <a:solidFill>
            <a:schemeClr val="bg1"/>
          </a:solidFill>
        </p:spPr>
        <p:txBody>
          <a:bodyPr/>
          <a:lstStyle/>
          <a:p>
            <a:r>
              <a:rPr lang="cs-CZ" altLang="cs-CZ" sz="2000"/>
              <a:t>Moderní pevné disky používají </a:t>
            </a:r>
            <a:r>
              <a:rPr lang="cs-CZ" altLang="cs-CZ" sz="2000" b="1"/>
              <a:t>Kolmý zápis </a:t>
            </a:r>
            <a:r>
              <a:rPr lang="cs-CZ" altLang="cs-CZ" sz="2000"/>
              <a:t>(Perpendicular Magnetic Recording – PMR) </a:t>
            </a:r>
          </a:p>
          <a:p>
            <a:r>
              <a:rPr lang="cs-CZ" altLang="cs-CZ" sz="2000"/>
              <a:t>Směr magnetizace záznamové vrstvy není orientován podélně s povrchem, ale kolmo na něj a disková hlava pro zápis má jinou konstrukci, aby dokázala takto orientovaná magnetická pole přečíst</a:t>
            </a:r>
          </a:p>
          <a:p>
            <a:r>
              <a:rPr lang="cs-CZ" altLang="cs-CZ" sz="2000"/>
              <a:t>Tato metoda umožňuje dosažení vyšší hustoty záznamu a vyžaduje novou konstukci záznamových hlav</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adpis 1"/>
          <p:cNvSpPr>
            <a:spLocks noGrp="1"/>
          </p:cNvSpPr>
          <p:nvPr>
            <p:ph type="title"/>
          </p:nvPr>
        </p:nvSpPr>
        <p:spPr/>
        <p:txBody>
          <a:bodyPr/>
          <a:lstStyle/>
          <a:p>
            <a:r>
              <a:rPr lang="cs-CZ" altLang="cs-CZ"/>
              <a:t>SMR</a:t>
            </a:r>
          </a:p>
        </p:txBody>
      </p:sp>
      <p:sp>
        <p:nvSpPr>
          <p:cNvPr id="44035" name="Zástupný symbol pro obsah 2"/>
          <p:cNvSpPr>
            <a:spLocks noGrp="1"/>
          </p:cNvSpPr>
          <p:nvPr>
            <p:ph idx="1"/>
          </p:nvPr>
        </p:nvSpPr>
        <p:spPr/>
        <p:txBody>
          <a:bodyPr/>
          <a:lstStyle/>
          <a:p>
            <a:r>
              <a:rPr lang="cs-CZ" altLang="cs-CZ" sz="1800"/>
              <a:t>SMR - Vrstvený zápis (Shingle Magnetic Recording</a:t>
            </a:r>
          </a:p>
          <a:p>
            <a:r>
              <a:rPr lang="cs-CZ" altLang="cs-CZ" sz="1800"/>
              <a:t>Jedná se o vylepšení technologie kolmého zápisu. </a:t>
            </a:r>
          </a:p>
          <a:p>
            <a:r>
              <a:rPr lang="cs-CZ" altLang="cs-CZ" sz="1800"/>
              <a:t>zvyšuje se hustota stop tak, že jednotlivé stopy na povrchu se posunuly k sobě a dokonce se šindelovou metodou překrývají</a:t>
            </a:r>
          </a:p>
        </p:txBody>
      </p:sp>
      <p:pic>
        <p:nvPicPr>
          <p:cNvPr id="44036" name="Obrázek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850" y="2997200"/>
            <a:ext cx="8215313"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SMR</a:t>
            </a:r>
          </a:p>
        </p:txBody>
      </p:sp>
      <p:sp>
        <p:nvSpPr>
          <p:cNvPr id="3" name="Zástupný symbol pro obsah 2"/>
          <p:cNvSpPr>
            <a:spLocks noGrp="1"/>
          </p:cNvSpPr>
          <p:nvPr>
            <p:ph idx="1"/>
          </p:nvPr>
        </p:nvSpPr>
        <p:spPr/>
        <p:txBody>
          <a:bodyPr/>
          <a:lstStyle/>
          <a:p>
            <a:r>
              <a:rPr lang="cs-CZ" dirty="0"/>
              <a:t>SMR lze přirovnat k textu s tak hustým řádkováním, že se jednotlivé řádky překrývají, ale slova se ještě dají rozluštit</a:t>
            </a:r>
          </a:p>
          <a:p>
            <a:endParaRPr lang="cs-CZ" sz="2000" dirty="0"/>
          </a:p>
          <a:p>
            <a:pPr marL="0" indent="0">
              <a:lnSpc>
                <a:spcPts val="900"/>
              </a:lnSpc>
              <a:buNone/>
            </a:pPr>
            <a:r>
              <a:rPr lang="cs-CZ" sz="2000" dirty="0" err="1"/>
              <a:t>Lorem</a:t>
            </a:r>
            <a:r>
              <a:rPr lang="cs-CZ" sz="2000" dirty="0"/>
              <a:t> </a:t>
            </a:r>
            <a:r>
              <a:rPr lang="cs-CZ" sz="2000" dirty="0" err="1"/>
              <a:t>ipsum</a:t>
            </a:r>
            <a:r>
              <a:rPr lang="cs-CZ" sz="2000" dirty="0"/>
              <a:t> </a:t>
            </a:r>
            <a:r>
              <a:rPr lang="cs-CZ" sz="2000" dirty="0" err="1"/>
              <a:t>dolor</a:t>
            </a:r>
            <a:r>
              <a:rPr lang="cs-CZ" sz="2000" dirty="0"/>
              <a:t> </a:t>
            </a:r>
            <a:r>
              <a:rPr lang="cs-CZ" sz="2000" dirty="0" err="1"/>
              <a:t>sit</a:t>
            </a:r>
            <a:r>
              <a:rPr lang="cs-CZ" sz="2000" dirty="0"/>
              <a:t> </a:t>
            </a:r>
            <a:r>
              <a:rPr lang="cs-CZ" sz="2000" dirty="0" err="1"/>
              <a:t>amet</a:t>
            </a:r>
            <a:r>
              <a:rPr lang="cs-CZ" sz="2000" dirty="0"/>
              <a:t>, </a:t>
            </a:r>
            <a:r>
              <a:rPr lang="cs-CZ" sz="2000" dirty="0" err="1"/>
              <a:t>consectetuer</a:t>
            </a:r>
            <a:r>
              <a:rPr lang="cs-CZ" sz="2000" dirty="0"/>
              <a:t> </a:t>
            </a:r>
            <a:r>
              <a:rPr lang="cs-CZ" sz="2000" dirty="0" err="1"/>
              <a:t>adipiscing</a:t>
            </a:r>
            <a:r>
              <a:rPr lang="cs-CZ" sz="2000" dirty="0"/>
              <a:t> elit. </a:t>
            </a:r>
            <a:r>
              <a:rPr lang="cs-CZ" sz="2000" dirty="0" err="1"/>
              <a:t>Nullam</a:t>
            </a:r>
            <a:r>
              <a:rPr lang="cs-CZ" sz="2000" dirty="0"/>
              <a:t> </a:t>
            </a:r>
            <a:r>
              <a:rPr lang="cs-CZ" sz="2000" dirty="0" err="1"/>
              <a:t>eget</a:t>
            </a:r>
            <a:r>
              <a:rPr lang="cs-CZ" sz="2000" dirty="0"/>
              <a:t> </a:t>
            </a:r>
            <a:r>
              <a:rPr lang="cs-CZ" sz="2000" dirty="0" err="1"/>
              <a:t>nisl</a:t>
            </a:r>
            <a:r>
              <a:rPr lang="cs-CZ" sz="2000" dirty="0"/>
              <a:t>. </a:t>
            </a:r>
            <a:r>
              <a:rPr lang="cs-CZ" sz="2000" dirty="0" err="1"/>
              <a:t>Duis</a:t>
            </a:r>
            <a:r>
              <a:rPr lang="cs-CZ" sz="2000" dirty="0"/>
              <a:t> ante </a:t>
            </a:r>
            <a:r>
              <a:rPr lang="cs-CZ" sz="2000" dirty="0" err="1"/>
              <a:t>orci</a:t>
            </a:r>
            <a:r>
              <a:rPr lang="cs-CZ" sz="2000" dirty="0"/>
              <a:t>, </a:t>
            </a:r>
            <a:r>
              <a:rPr lang="cs-CZ" sz="2000" dirty="0" err="1"/>
              <a:t>molestie</a:t>
            </a:r>
            <a:r>
              <a:rPr lang="cs-CZ" sz="2000" dirty="0"/>
              <a:t> vitae </a:t>
            </a:r>
            <a:r>
              <a:rPr lang="cs-CZ" sz="2000" dirty="0" err="1"/>
              <a:t>vehicula</a:t>
            </a:r>
            <a:r>
              <a:rPr lang="cs-CZ" sz="2000" dirty="0"/>
              <a:t> </a:t>
            </a:r>
            <a:r>
              <a:rPr lang="cs-CZ" sz="2000" dirty="0" err="1"/>
              <a:t>venenatis</a:t>
            </a:r>
            <a:r>
              <a:rPr lang="cs-CZ" sz="2000" dirty="0"/>
              <a:t>, </a:t>
            </a:r>
            <a:r>
              <a:rPr lang="cs-CZ" sz="2000" dirty="0" err="1"/>
              <a:t>tincidunt</a:t>
            </a:r>
            <a:r>
              <a:rPr lang="cs-CZ" sz="2000" dirty="0"/>
              <a:t> </a:t>
            </a:r>
            <a:r>
              <a:rPr lang="cs-CZ" sz="2000" dirty="0" err="1"/>
              <a:t>ac</a:t>
            </a:r>
            <a:r>
              <a:rPr lang="cs-CZ" sz="2000" dirty="0"/>
              <a:t> </a:t>
            </a:r>
            <a:r>
              <a:rPr lang="cs-CZ" sz="2000" dirty="0" err="1"/>
              <a:t>pede</a:t>
            </a:r>
            <a:r>
              <a:rPr lang="cs-CZ" sz="2000" dirty="0"/>
              <a:t>. </a:t>
            </a:r>
            <a:r>
              <a:rPr lang="cs-CZ" sz="2000" dirty="0" err="1"/>
              <a:t>Nulla</a:t>
            </a:r>
            <a:r>
              <a:rPr lang="cs-CZ" sz="2000" dirty="0"/>
              <a:t> </a:t>
            </a:r>
            <a:r>
              <a:rPr lang="cs-CZ" sz="2000" dirty="0" err="1"/>
              <a:t>pulvinar</a:t>
            </a:r>
            <a:r>
              <a:rPr lang="cs-CZ" sz="2000" dirty="0"/>
              <a:t> </a:t>
            </a:r>
            <a:r>
              <a:rPr lang="cs-CZ" sz="2000" dirty="0" err="1"/>
              <a:t>eleifend</a:t>
            </a:r>
            <a:r>
              <a:rPr lang="cs-CZ" sz="2000" dirty="0"/>
              <a:t> sem. </a:t>
            </a:r>
            <a:r>
              <a:rPr lang="cs-CZ" sz="2000" dirty="0" err="1"/>
              <a:t>Praesent</a:t>
            </a:r>
            <a:r>
              <a:rPr lang="cs-CZ" sz="2000" dirty="0"/>
              <a:t> vitae </a:t>
            </a:r>
            <a:r>
              <a:rPr lang="cs-CZ" sz="2000" dirty="0" err="1"/>
              <a:t>arcu</a:t>
            </a:r>
            <a:r>
              <a:rPr lang="cs-CZ" sz="2000" dirty="0"/>
              <a:t> </a:t>
            </a:r>
            <a:r>
              <a:rPr lang="cs-CZ" sz="2000" dirty="0" err="1"/>
              <a:t>tempor</a:t>
            </a:r>
            <a:r>
              <a:rPr lang="cs-CZ" sz="2000" dirty="0"/>
              <a:t> </a:t>
            </a:r>
            <a:r>
              <a:rPr lang="cs-CZ" sz="2000" dirty="0" err="1"/>
              <a:t>neque</a:t>
            </a:r>
            <a:r>
              <a:rPr lang="cs-CZ" sz="2000" dirty="0"/>
              <a:t> </a:t>
            </a:r>
            <a:r>
              <a:rPr lang="cs-CZ" sz="2000" dirty="0" err="1"/>
              <a:t>lacinia</a:t>
            </a:r>
            <a:r>
              <a:rPr lang="cs-CZ" sz="2000" dirty="0"/>
              <a:t> </a:t>
            </a:r>
            <a:r>
              <a:rPr lang="cs-CZ" sz="2000" dirty="0" err="1"/>
              <a:t>pretium</a:t>
            </a:r>
            <a:r>
              <a:rPr lang="cs-CZ" sz="2000" dirty="0"/>
              <a:t>. </a:t>
            </a:r>
            <a:r>
              <a:rPr lang="cs-CZ" sz="2000" dirty="0" err="1"/>
              <a:t>Integer</a:t>
            </a:r>
            <a:r>
              <a:rPr lang="cs-CZ" sz="2000" dirty="0"/>
              <a:t> </a:t>
            </a:r>
            <a:r>
              <a:rPr lang="cs-CZ" sz="2000" dirty="0" err="1"/>
              <a:t>tempor</a:t>
            </a:r>
            <a:r>
              <a:rPr lang="cs-CZ" sz="2000" dirty="0"/>
              <a:t>. </a:t>
            </a:r>
            <a:r>
              <a:rPr lang="cs-CZ" sz="2000" dirty="0" err="1"/>
              <a:t>Nullam</a:t>
            </a:r>
            <a:r>
              <a:rPr lang="cs-CZ" sz="2000" dirty="0"/>
              <a:t> </a:t>
            </a:r>
            <a:r>
              <a:rPr lang="cs-CZ" sz="2000" dirty="0" err="1"/>
              <a:t>eget</a:t>
            </a:r>
            <a:r>
              <a:rPr lang="cs-CZ" sz="2000" dirty="0"/>
              <a:t> </a:t>
            </a:r>
            <a:r>
              <a:rPr lang="cs-CZ" sz="2000" dirty="0" err="1"/>
              <a:t>nisl</a:t>
            </a:r>
            <a:r>
              <a:rPr lang="cs-CZ" sz="2000" dirty="0"/>
              <a:t>. </a:t>
            </a:r>
            <a:r>
              <a:rPr lang="cs-CZ" sz="2000" dirty="0" err="1"/>
              <a:t>Morbi</a:t>
            </a:r>
            <a:r>
              <a:rPr lang="cs-CZ" sz="2000" dirty="0"/>
              <a:t> </a:t>
            </a:r>
            <a:r>
              <a:rPr lang="cs-CZ" sz="2000" dirty="0" err="1"/>
              <a:t>scelerisque</a:t>
            </a:r>
            <a:r>
              <a:rPr lang="cs-CZ" sz="2000" dirty="0"/>
              <a:t> </a:t>
            </a:r>
            <a:r>
              <a:rPr lang="cs-CZ" sz="2000" dirty="0" err="1"/>
              <a:t>luctus</a:t>
            </a:r>
            <a:r>
              <a:rPr lang="cs-CZ" sz="2000" dirty="0"/>
              <a:t> </a:t>
            </a:r>
            <a:r>
              <a:rPr lang="cs-CZ" sz="2000" dirty="0" err="1"/>
              <a:t>velit</a:t>
            </a:r>
            <a:r>
              <a:rPr lang="cs-CZ" sz="2000" dirty="0"/>
              <a:t>. </a:t>
            </a:r>
            <a:r>
              <a:rPr lang="cs-CZ" sz="2000" dirty="0" err="1"/>
              <a:t>Mauris</a:t>
            </a:r>
            <a:r>
              <a:rPr lang="cs-CZ" sz="2000" dirty="0"/>
              <a:t> </a:t>
            </a:r>
            <a:r>
              <a:rPr lang="cs-CZ" sz="2000" dirty="0" err="1"/>
              <a:t>dolor</a:t>
            </a:r>
            <a:r>
              <a:rPr lang="cs-CZ" sz="2000" dirty="0"/>
              <a:t> </a:t>
            </a:r>
            <a:r>
              <a:rPr lang="cs-CZ" sz="2000" dirty="0" err="1"/>
              <a:t>felis</a:t>
            </a:r>
            <a:r>
              <a:rPr lang="cs-CZ" sz="2000" dirty="0"/>
              <a:t>, </a:t>
            </a:r>
            <a:r>
              <a:rPr lang="cs-CZ" sz="2000" dirty="0" err="1"/>
              <a:t>sagittis</a:t>
            </a:r>
            <a:r>
              <a:rPr lang="cs-CZ" sz="2000" dirty="0"/>
              <a:t> </a:t>
            </a:r>
            <a:r>
              <a:rPr lang="cs-CZ" sz="2000" dirty="0" err="1"/>
              <a:t>at</a:t>
            </a:r>
            <a:r>
              <a:rPr lang="cs-CZ" sz="2000" dirty="0"/>
              <a:t>, </a:t>
            </a:r>
            <a:r>
              <a:rPr lang="cs-CZ" sz="2000" dirty="0" err="1"/>
              <a:t>luctus</a:t>
            </a:r>
            <a:r>
              <a:rPr lang="cs-CZ" sz="2000" dirty="0"/>
              <a:t> sed, </a:t>
            </a:r>
            <a:r>
              <a:rPr lang="cs-CZ" sz="2000" dirty="0" err="1"/>
              <a:t>aliquam</a:t>
            </a:r>
            <a:r>
              <a:rPr lang="cs-CZ" sz="2000" dirty="0"/>
              <a:t> non, </a:t>
            </a:r>
            <a:r>
              <a:rPr lang="cs-CZ" sz="2000" dirty="0" err="1"/>
              <a:t>tellus</a:t>
            </a:r>
            <a:r>
              <a:rPr lang="cs-CZ" sz="2000" dirty="0"/>
              <a:t>. </a:t>
            </a:r>
            <a:r>
              <a:rPr lang="cs-CZ" sz="2000" dirty="0" err="1"/>
              <a:t>Nunc</a:t>
            </a:r>
            <a:r>
              <a:rPr lang="cs-CZ" sz="2000" dirty="0"/>
              <a:t> </a:t>
            </a:r>
            <a:r>
              <a:rPr lang="cs-CZ" sz="2000" dirty="0" err="1"/>
              <a:t>auctor</a:t>
            </a:r>
            <a:r>
              <a:rPr lang="cs-CZ" sz="2000" dirty="0"/>
              <a:t>. </a:t>
            </a:r>
            <a:r>
              <a:rPr lang="cs-CZ" sz="2000" dirty="0" err="1"/>
              <a:t>Quisque</a:t>
            </a:r>
            <a:r>
              <a:rPr lang="cs-CZ" sz="2000" dirty="0"/>
              <a:t> </a:t>
            </a:r>
            <a:r>
              <a:rPr lang="cs-CZ" sz="2000" dirty="0" err="1"/>
              <a:t>tincidunt</a:t>
            </a:r>
            <a:r>
              <a:rPr lang="cs-CZ" sz="2000" dirty="0"/>
              <a:t> </a:t>
            </a:r>
            <a:r>
              <a:rPr lang="cs-CZ" sz="2000" dirty="0" err="1"/>
              <a:t>scelerisque</a:t>
            </a:r>
            <a:r>
              <a:rPr lang="cs-CZ" sz="2000" dirty="0"/>
              <a:t> libero. </a:t>
            </a:r>
            <a:r>
              <a:rPr lang="cs-CZ" sz="2000" dirty="0" err="1"/>
              <a:t>Pellentesque</a:t>
            </a:r>
            <a:r>
              <a:rPr lang="cs-CZ" sz="2000" dirty="0"/>
              <a:t> </a:t>
            </a:r>
            <a:r>
              <a:rPr lang="cs-CZ" sz="2000" dirty="0" err="1"/>
              <a:t>ipsum</a:t>
            </a:r>
            <a:r>
              <a:rPr lang="cs-CZ" sz="2000" dirty="0"/>
              <a:t>. </a:t>
            </a:r>
          </a:p>
        </p:txBody>
      </p:sp>
    </p:spTree>
    <p:extLst>
      <p:ext uri="{BB962C8B-B14F-4D97-AF65-F5344CB8AC3E}">
        <p14:creationId xmlns:p14="http://schemas.microsoft.com/office/powerpoint/2010/main" val="321971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cs-CZ"/>
              <a:t>Princip magnetick</a:t>
            </a:r>
            <a:r>
              <a:rPr lang="cs-CZ" altLang="cs-CZ"/>
              <a:t>ého záznamu</a:t>
            </a:r>
          </a:p>
        </p:txBody>
      </p:sp>
      <p:sp>
        <p:nvSpPr>
          <p:cNvPr id="7171" name="Rectangle 3"/>
          <p:cNvSpPr>
            <a:spLocks noGrp="1" noChangeArrowheads="1"/>
          </p:cNvSpPr>
          <p:nvPr>
            <p:ph type="body" idx="1"/>
          </p:nvPr>
        </p:nvSpPr>
        <p:spPr/>
        <p:txBody>
          <a:bodyPr/>
          <a:lstStyle/>
          <a:p>
            <a:pPr eaLnBrk="1" hangingPunct="1">
              <a:lnSpc>
                <a:spcPct val="80000"/>
              </a:lnSpc>
            </a:pPr>
            <a:r>
              <a:rPr lang="cs-CZ" altLang="cs-CZ" sz="1600"/>
              <a:t>Jednotlivé </a:t>
            </a:r>
            <a:r>
              <a:rPr lang="cs-CZ" altLang="cs-CZ" sz="1600" b="1"/>
              <a:t>bajty</a:t>
            </a:r>
            <a:r>
              <a:rPr lang="cs-CZ" altLang="cs-CZ" sz="1600"/>
              <a:t> jsou převedeny na </a:t>
            </a:r>
            <a:r>
              <a:rPr lang="cs-CZ" altLang="cs-CZ" sz="1600" b="1"/>
              <a:t>sériový tok jednotlivých bitů</a:t>
            </a:r>
          </a:p>
          <a:p>
            <a:pPr eaLnBrk="1" hangingPunct="1">
              <a:lnSpc>
                <a:spcPct val="80000"/>
              </a:lnSpc>
            </a:pPr>
            <a:r>
              <a:rPr lang="cs-CZ" altLang="cs-CZ" sz="1600"/>
              <a:t>Proud jedniček a nul je převáděn na </a:t>
            </a:r>
            <a:r>
              <a:rPr lang="cs-CZ" altLang="cs-CZ" sz="1600" b="1"/>
              <a:t>změny proudu</a:t>
            </a:r>
            <a:r>
              <a:rPr lang="cs-CZ" altLang="cs-CZ" sz="1600"/>
              <a:t> v záznamové hlavě</a:t>
            </a:r>
          </a:p>
          <a:p>
            <a:pPr eaLnBrk="1" hangingPunct="1">
              <a:lnSpc>
                <a:spcPct val="80000"/>
              </a:lnSpc>
            </a:pPr>
            <a:r>
              <a:rPr lang="cs-CZ" altLang="cs-CZ" sz="1600" b="1"/>
              <a:t>Změna proudu</a:t>
            </a:r>
            <a:r>
              <a:rPr lang="cs-CZ" altLang="cs-CZ" sz="1600"/>
              <a:t> v záznamové hlavě způsobí </a:t>
            </a:r>
            <a:r>
              <a:rPr lang="cs-CZ" altLang="cs-CZ" sz="1600" b="1"/>
              <a:t>změnu magnetického pole</a:t>
            </a:r>
            <a:r>
              <a:rPr lang="cs-CZ" altLang="cs-CZ" sz="1600"/>
              <a:t> v jejím okolí</a:t>
            </a:r>
          </a:p>
          <a:p>
            <a:pPr eaLnBrk="1" hangingPunct="1">
              <a:lnSpc>
                <a:spcPct val="80000"/>
              </a:lnSpc>
            </a:pPr>
            <a:r>
              <a:rPr lang="cs-CZ" altLang="cs-CZ" sz="1600"/>
              <a:t>Hlava obsahuje </a:t>
            </a:r>
            <a:r>
              <a:rPr lang="cs-CZ" altLang="cs-CZ" sz="1600" b="1"/>
              <a:t>štěrbinu</a:t>
            </a:r>
            <a:r>
              <a:rPr lang="cs-CZ" altLang="cs-CZ" sz="1600"/>
              <a:t>, která umožňuje uzavírání indukčních čar přes magnetické médium v těsné blízkosti hlavy</a:t>
            </a:r>
          </a:p>
          <a:p>
            <a:pPr eaLnBrk="1" hangingPunct="1">
              <a:lnSpc>
                <a:spcPct val="80000"/>
              </a:lnSpc>
            </a:pPr>
            <a:r>
              <a:rPr lang="cs-CZ" altLang="cs-CZ" sz="1600"/>
              <a:t>domény materiálu disku se orientují ve směru magnetického pole a udrží svou orientaci dlouho i po zániku pole </a:t>
            </a:r>
          </a:p>
          <a:p>
            <a:pPr eaLnBrk="1" hangingPunct="1">
              <a:lnSpc>
                <a:spcPct val="80000"/>
              </a:lnSpc>
            </a:pPr>
            <a:r>
              <a:rPr lang="cs-CZ" altLang="cs-CZ" sz="1600"/>
              <a:t>Magnetický záznam je </a:t>
            </a:r>
            <a:r>
              <a:rPr lang="cs-CZ" altLang="cs-CZ" sz="1600" b="1"/>
              <a:t>mazatelný</a:t>
            </a:r>
            <a:r>
              <a:rPr lang="cs-CZ" altLang="cs-CZ" sz="1600"/>
              <a:t>, a to dvěma způsoby </a:t>
            </a:r>
          </a:p>
          <a:p>
            <a:pPr lvl="1" eaLnBrk="1" hangingPunct="1">
              <a:lnSpc>
                <a:spcPct val="80000"/>
              </a:lnSpc>
            </a:pPr>
            <a:r>
              <a:rPr lang="cs-CZ" altLang="cs-CZ" sz="1600"/>
              <a:t>vystavením střídavému nebo stejnosměrnému magnetickému poli, které zruší různou orientaci domén nebo je všechny orientuje jedním směrem</a:t>
            </a:r>
          </a:p>
          <a:p>
            <a:pPr lvl="1" eaLnBrk="1" hangingPunct="1">
              <a:lnSpc>
                <a:spcPct val="80000"/>
              </a:lnSpc>
            </a:pPr>
            <a:r>
              <a:rPr lang="cs-CZ" altLang="cs-CZ" sz="1600"/>
              <a:t>vystavením </a:t>
            </a:r>
            <a:r>
              <a:rPr lang="cs-CZ" altLang="cs-CZ" sz="1600" b="1"/>
              <a:t>Curieově teplotě</a:t>
            </a:r>
            <a:r>
              <a:rPr lang="cs-CZ" altLang="cs-CZ" sz="1600"/>
              <a:t> (několik set °C), při které dojde ke spontánnímu odmagnetování. Tuto možnost využívají magneto-optické jednotky.</a:t>
            </a:r>
            <a:r>
              <a:rPr lang="cs-CZ" altLang="cs-CZ" sz="1800"/>
              <a:t> </a:t>
            </a:r>
          </a:p>
          <a:p>
            <a:pPr eaLnBrk="1" hangingPunct="1">
              <a:lnSpc>
                <a:spcPct val="80000"/>
              </a:lnSpc>
            </a:pPr>
            <a:endParaRPr lang="cs-CZ" altLang="cs-CZ" sz="180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797425"/>
            <a:ext cx="35274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cs-CZ" altLang="cs-CZ"/>
              <a:t>Rozhraní pevných disků</a:t>
            </a:r>
          </a:p>
        </p:txBody>
      </p:sp>
      <p:sp>
        <p:nvSpPr>
          <p:cNvPr id="45059" name="Rectangle 3"/>
          <p:cNvSpPr>
            <a:spLocks noGrp="1" noChangeArrowheads="1"/>
          </p:cNvSpPr>
          <p:nvPr>
            <p:ph type="body" idx="1"/>
          </p:nvPr>
        </p:nvSpPr>
        <p:spPr/>
        <p:txBody>
          <a:bodyPr/>
          <a:lstStyle/>
          <a:p>
            <a:pPr eaLnBrk="1" hangingPunct="1"/>
            <a:r>
              <a:rPr lang="cs-CZ" altLang="cs-CZ" sz="2400" dirty="0"/>
              <a:t>Zprostředkovávají komunikaci mezi diskem a ostatními částmi počítače</a:t>
            </a:r>
          </a:p>
          <a:p>
            <a:pPr eaLnBrk="1" hangingPunct="1"/>
            <a:endParaRPr lang="cs-CZ" altLang="cs-CZ" sz="2400" dirty="0"/>
          </a:p>
          <a:p>
            <a:pPr eaLnBrk="1" hangingPunct="1"/>
            <a:r>
              <a:rPr lang="cs-CZ" altLang="cs-CZ" sz="1800" dirty="0"/>
              <a:t>ST506 – nejstarší rozhraní používané u prvních počítačů PC. Disk neobsahoval řídící elektroniku a byl řízen vnějším řadičem pevných disků</a:t>
            </a:r>
          </a:p>
          <a:p>
            <a:pPr eaLnBrk="1" hangingPunct="1"/>
            <a:endParaRPr lang="cs-CZ" altLang="cs-CZ" sz="1800" dirty="0"/>
          </a:p>
          <a:p>
            <a:pPr eaLnBrk="1" hangingPunct="1"/>
            <a:r>
              <a:rPr lang="cs-CZ" altLang="cs-CZ" sz="1800" dirty="0"/>
              <a:t>IDE – V disku je integrovaná řídící elektronika. Disk je připojen k základní desce 40 nebo 80 žílovým kabelem. Na jednom kabelu mohou být připojeny dva disky. Komunikace je paralelní</a:t>
            </a:r>
          </a:p>
          <a:p>
            <a:pPr eaLnBrk="1" hangingPunct="1"/>
            <a:endParaRPr lang="cs-CZ" altLang="cs-CZ" sz="1800" dirty="0"/>
          </a:p>
          <a:p>
            <a:pPr eaLnBrk="1" hangingPunct="1"/>
            <a:r>
              <a:rPr lang="cs-CZ" altLang="cs-CZ" sz="1800" dirty="0"/>
              <a:t>SATA – Sériová asynchronní komunikace. Každý disk je připojen k základní desce samostatně vlastním kabelem. Vysoká propustnost</a:t>
            </a:r>
          </a:p>
          <a:p>
            <a:pPr eaLnBrk="1" hangingPunct="1"/>
            <a:endParaRPr lang="cs-CZ" altLang="cs-CZ"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cs-CZ" altLang="cs-CZ"/>
              <a:t>ST506</a:t>
            </a:r>
          </a:p>
        </p:txBody>
      </p:sp>
      <p:sp>
        <p:nvSpPr>
          <p:cNvPr id="46083" name="Rectangle 3"/>
          <p:cNvSpPr>
            <a:spLocks noGrp="1" noChangeArrowheads="1"/>
          </p:cNvSpPr>
          <p:nvPr>
            <p:ph type="body" idx="1"/>
          </p:nvPr>
        </p:nvSpPr>
        <p:spPr/>
        <p:txBody>
          <a:bodyPr/>
          <a:lstStyle/>
          <a:p>
            <a:pPr eaLnBrk="1" hangingPunct="1"/>
            <a:r>
              <a:rPr lang="cs-CZ" altLang="cs-CZ" sz="2000" dirty="0"/>
              <a:t>Používalo se u nejstarších pevných disků v prvních počítačích PC</a:t>
            </a:r>
          </a:p>
          <a:p>
            <a:pPr eaLnBrk="1" hangingPunct="1"/>
            <a:r>
              <a:rPr lang="cs-CZ" altLang="cs-CZ" sz="2000" dirty="0"/>
              <a:t>Disk je </a:t>
            </a:r>
            <a:r>
              <a:rPr lang="cs-CZ" altLang="cs-CZ" sz="2000" b="1" dirty="0"/>
              <a:t>bez vlastní inteligence a neobsahuje žádnou elektroniku</a:t>
            </a:r>
          </a:p>
          <a:p>
            <a:pPr eaLnBrk="1" hangingPunct="1"/>
            <a:r>
              <a:rPr lang="cs-CZ" altLang="cs-CZ" sz="2000" b="1" dirty="0"/>
              <a:t>V disku jsou pouze mechanické součásti</a:t>
            </a:r>
          </a:p>
          <a:p>
            <a:pPr eaLnBrk="1" hangingPunct="1"/>
            <a:r>
              <a:rPr lang="cs-CZ" altLang="cs-CZ" sz="2000" dirty="0"/>
              <a:t>Řízení disku (nastavování hlaviček, kódování atd.) provádí </a:t>
            </a:r>
            <a:r>
              <a:rPr lang="cs-CZ" altLang="cs-CZ" sz="2000" b="1" dirty="0"/>
              <a:t>externí řadič</a:t>
            </a:r>
            <a:r>
              <a:rPr lang="cs-CZ" altLang="cs-CZ" sz="2000" dirty="0"/>
              <a:t>, který je umístěn v konektoru systémové sběrnice (karta zasunutá ve slotu ISA, EISA)</a:t>
            </a:r>
          </a:p>
          <a:p>
            <a:pPr eaLnBrk="1" hangingPunct="1"/>
            <a:endParaRPr lang="cs-CZ" altLang="cs-CZ" sz="2000" dirty="0"/>
          </a:p>
          <a:p>
            <a:pPr eaLnBrk="1" hangingPunct="1"/>
            <a:r>
              <a:rPr lang="cs-CZ" altLang="cs-CZ" sz="2000" dirty="0"/>
              <a:t>S disky je řadič propojen kabely</a:t>
            </a:r>
          </a:p>
          <a:p>
            <a:pPr lvl="1" eaLnBrk="1" hangingPunct="1"/>
            <a:r>
              <a:rPr lang="cs-CZ" altLang="cs-CZ" sz="2000" dirty="0"/>
              <a:t>řídícím kabelem - jeden kabel pro oba disky</a:t>
            </a:r>
          </a:p>
          <a:p>
            <a:pPr lvl="1" eaLnBrk="1" hangingPunct="1"/>
            <a:r>
              <a:rPr lang="cs-CZ" altLang="cs-CZ" sz="2000" dirty="0"/>
              <a:t>datovým kabelem - z řadiče do každého disku vlastní kabel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cs-CZ" altLang="cs-CZ"/>
              <a:t>ST506</a:t>
            </a:r>
          </a:p>
        </p:txBody>
      </p:sp>
      <p:pic>
        <p:nvPicPr>
          <p:cNvPr id="4710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66775" y="1719263"/>
            <a:ext cx="7410450" cy="4411662"/>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ST506 </a:t>
            </a:r>
            <a:r>
              <a:rPr lang="cs-CZ" dirty="0" err="1"/>
              <a:t>controller</a:t>
            </a:r>
            <a:endParaRPr lang="cs-CZ" dirty="0"/>
          </a:p>
        </p:txBody>
      </p:sp>
      <p:pic>
        <p:nvPicPr>
          <p:cNvPr id="4" name="Zástupný symbol pro obsah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9621" y="1719263"/>
            <a:ext cx="7644757" cy="4411662"/>
          </a:xfrm>
        </p:spPr>
      </p:pic>
    </p:spTree>
    <p:extLst>
      <p:ext uri="{BB962C8B-B14F-4D97-AF65-F5344CB8AC3E}">
        <p14:creationId xmlns:p14="http://schemas.microsoft.com/office/powerpoint/2010/main" val="2308248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cs-CZ" dirty="0"/>
              <a:t>IDE</a:t>
            </a:r>
            <a:endParaRPr lang="cs-CZ" altLang="cs-CZ" dirty="0"/>
          </a:p>
        </p:txBody>
      </p:sp>
      <p:sp>
        <p:nvSpPr>
          <p:cNvPr id="48131" name="Rectangle 3"/>
          <p:cNvSpPr>
            <a:spLocks noGrp="1" noChangeArrowheads="1"/>
          </p:cNvSpPr>
          <p:nvPr>
            <p:ph type="body" idx="1"/>
          </p:nvPr>
        </p:nvSpPr>
        <p:spPr>
          <a:xfrm>
            <a:off x="457200" y="1719263"/>
            <a:ext cx="8229600" cy="4949825"/>
          </a:xfrm>
        </p:spPr>
        <p:txBody>
          <a:bodyPr/>
          <a:lstStyle/>
          <a:p>
            <a:pPr eaLnBrk="1" hangingPunct="1"/>
            <a:r>
              <a:rPr lang="cs-CZ" altLang="cs-CZ" sz="1800" dirty="0"/>
              <a:t>Rozhraní </a:t>
            </a:r>
            <a:r>
              <a:rPr lang="cs-CZ" altLang="cs-CZ" sz="1800" b="1" dirty="0"/>
              <a:t>IDE</a:t>
            </a:r>
            <a:r>
              <a:rPr lang="cs-CZ" altLang="cs-CZ" sz="1800" dirty="0"/>
              <a:t> (</a:t>
            </a:r>
            <a:r>
              <a:rPr lang="cs-CZ" altLang="cs-CZ" sz="1800" dirty="0" err="1"/>
              <a:t>Integrated</a:t>
            </a:r>
            <a:r>
              <a:rPr lang="cs-CZ" altLang="cs-CZ" sz="1800" dirty="0"/>
              <a:t> </a:t>
            </a:r>
            <a:r>
              <a:rPr lang="cs-CZ" altLang="cs-CZ" sz="1800" dirty="0" err="1"/>
              <a:t>Device</a:t>
            </a:r>
            <a:r>
              <a:rPr lang="cs-CZ" altLang="cs-CZ" sz="1800" dirty="0"/>
              <a:t> </a:t>
            </a:r>
            <a:r>
              <a:rPr lang="cs-CZ" altLang="cs-CZ" sz="1800" dirty="0" err="1"/>
              <a:t>Electronic</a:t>
            </a:r>
            <a:r>
              <a:rPr lang="cs-CZ" altLang="cs-CZ" sz="1800" dirty="0"/>
              <a:t>) bylo navrženo v roce 1986 firmou Western Digital a Compaq</a:t>
            </a:r>
          </a:p>
          <a:p>
            <a:pPr eaLnBrk="1" hangingPunct="1"/>
            <a:r>
              <a:rPr lang="cs-CZ" altLang="cs-CZ" sz="1800" dirty="0"/>
              <a:t>V disku je integrována řídící elektronika</a:t>
            </a:r>
          </a:p>
          <a:p>
            <a:pPr eaLnBrk="1" hangingPunct="1"/>
            <a:r>
              <a:rPr lang="cs-CZ" altLang="cs-CZ" sz="1800" dirty="0"/>
              <a:t>IDE disk již nepotřebuje vnější řadič pevných disků a připojuje se přímo k základní desce</a:t>
            </a:r>
          </a:p>
          <a:p>
            <a:pPr eaLnBrk="1" hangingPunct="1"/>
            <a:r>
              <a:rPr lang="cs-CZ" altLang="cs-CZ" sz="1800" dirty="0"/>
              <a:t>Rozhraní IDE se dnes častěji označuje jako </a:t>
            </a:r>
            <a:r>
              <a:rPr lang="cs-CZ" altLang="cs-CZ" sz="1800" b="1" dirty="0"/>
              <a:t>ATA </a:t>
            </a:r>
            <a:r>
              <a:rPr lang="cs-CZ" altLang="cs-CZ" sz="1800" dirty="0"/>
              <a:t>(</a:t>
            </a:r>
            <a:r>
              <a:rPr lang="cs-CZ" altLang="cs-CZ" sz="1800" dirty="0" err="1"/>
              <a:t>Advanced</a:t>
            </a:r>
            <a:r>
              <a:rPr lang="cs-CZ" altLang="cs-CZ" sz="1800" dirty="0"/>
              <a:t> Technology </a:t>
            </a:r>
            <a:r>
              <a:rPr lang="cs-CZ" altLang="cs-CZ" sz="1800" dirty="0" err="1"/>
              <a:t>Attachment</a:t>
            </a:r>
            <a:r>
              <a:rPr lang="cs-CZ" altLang="cs-CZ" sz="1800" dirty="0"/>
              <a:t>)</a:t>
            </a:r>
          </a:p>
          <a:p>
            <a:pPr eaLnBrk="1" hangingPunct="1"/>
            <a:r>
              <a:rPr lang="cs-CZ" altLang="cs-CZ" sz="1800" dirty="0"/>
              <a:t>IDE – označení fyzického rozhraní a disků s integrovanou elektronikou</a:t>
            </a:r>
          </a:p>
          <a:p>
            <a:pPr eaLnBrk="1" hangingPunct="1"/>
            <a:r>
              <a:rPr lang="cs-CZ" altLang="cs-CZ" sz="1800" dirty="0"/>
              <a:t>ATA – je spíše označení komunikačního protokolu</a:t>
            </a:r>
          </a:p>
          <a:p>
            <a:pPr eaLnBrk="1" hangingPunct="1"/>
            <a:r>
              <a:rPr lang="cs-CZ" altLang="cs-CZ" sz="1800" dirty="0"/>
              <a:t>Připojení diskových jednotek se provádí pomocí </a:t>
            </a:r>
            <a:r>
              <a:rPr lang="cs-CZ" altLang="cs-CZ" sz="1800" b="1" dirty="0"/>
              <a:t>40-žilového</a:t>
            </a:r>
            <a:r>
              <a:rPr lang="cs-CZ" altLang="cs-CZ" sz="1800" dirty="0"/>
              <a:t> kabelu</a:t>
            </a:r>
          </a:p>
          <a:p>
            <a:pPr eaLnBrk="1" hangingPunct="1"/>
            <a:r>
              <a:rPr lang="cs-CZ" altLang="cs-CZ" sz="1800" dirty="0"/>
              <a:t>Existuje i 44-vodičová varianta kabelu pro notebooky, kde je vedle datových vodičů vedeno i napájení disku</a:t>
            </a:r>
          </a:p>
          <a:p>
            <a:pPr eaLnBrk="1" hangingPunct="1"/>
            <a:r>
              <a:rPr lang="cs-CZ" altLang="cs-CZ" sz="1800" dirty="0"/>
              <a:t>Novější verze (UtraDMA4-6) vyžadují kabel </a:t>
            </a:r>
            <a:r>
              <a:rPr lang="cs-CZ" altLang="cs-CZ" sz="1800" b="1" dirty="0"/>
              <a:t>80 žilový</a:t>
            </a:r>
            <a:r>
              <a:rPr lang="cs-CZ" altLang="cs-CZ" sz="1800" dirty="0"/>
              <a:t> (40 vodičů navíc nevede žádný signál, pouze zem) kvůli </a:t>
            </a:r>
            <a:r>
              <a:rPr lang="cs-CZ" altLang="cs-CZ" sz="1800" b="1" dirty="0"/>
              <a:t>minimalizaci rušení</a:t>
            </a:r>
            <a:r>
              <a:rPr lang="cs-CZ" altLang="cs-CZ" sz="1800" dirty="0"/>
              <a:t> signálu </a:t>
            </a:r>
            <a:r>
              <a:rPr lang="cs-CZ" altLang="cs-CZ" sz="1800" dirty="0" err="1"/>
              <a:t>elmg</a:t>
            </a:r>
            <a:r>
              <a:rPr lang="cs-CZ" altLang="cs-CZ" sz="1800" dirty="0"/>
              <a:t>. Polem</a:t>
            </a:r>
          </a:p>
          <a:p>
            <a:pPr marL="0" indent="0" eaLnBrk="1" hangingPunct="1">
              <a:lnSpc>
                <a:spcPct val="80000"/>
              </a:lnSpc>
              <a:buNone/>
            </a:pPr>
            <a:endParaRPr lang="cs-CZ" altLang="cs-CZ"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ATA</a:t>
            </a:r>
          </a:p>
        </p:txBody>
      </p:sp>
      <p:sp>
        <p:nvSpPr>
          <p:cNvPr id="3" name="Zástupný symbol pro obsah 2"/>
          <p:cNvSpPr>
            <a:spLocks noGrp="1"/>
          </p:cNvSpPr>
          <p:nvPr>
            <p:ph idx="1"/>
          </p:nvPr>
        </p:nvSpPr>
        <p:spPr/>
        <p:txBody>
          <a:bodyPr/>
          <a:lstStyle/>
          <a:p>
            <a:pPr eaLnBrk="1" hangingPunct="1"/>
            <a:r>
              <a:rPr lang="cs-CZ" altLang="cs-CZ" sz="2000" dirty="0"/>
              <a:t>Registry řadiče disku jsou programově dostupné instrukcemi IN, OUT – zápisem do těchto registrů se disku předávají povely</a:t>
            </a:r>
          </a:p>
          <a:p>
            <a:pPr eaLnBrk="1" hangingPunct="1"/>
            <a:r>
              <a:rPr lang="cs-CZ" altLang="cs-CZ" sz="2000" dirty="0"/>
              <a:t>Hard disk je ovládán pomocí </a:t>
            </a:r>
            <a:r>
              <a:rPr lang="cs-CZ" altLang="cs-CZ" sz="2000" b="1" dirty="0"/>
              <a:t>standardizované sady příkazů</a:t>
            </a:r>
            <a:r>
              <a:rPr lang="cs-CZ" altLang="cs-CZ" sz="2000" dirty="0"/>
              <a:t> ATA </a:t>
            </a:r>
          </a:p>
          <a:p>
            <a:pPr eaLnBrk="1" hangingPunct="1"/>
            <a:r>
              <a:rPr lang="cs-CZ" altLang="cs-CZ" sz="2000" dirty="0"/>
              <a:t>Všechny pevné disky se ovládají stejně (bez ohledu na kapacitu, výrobce, typ atd.)</a:t>
            </a:r>
          </a:p>
          <a:p>
            <a:pPr eaLnBrk="1" hangingPunct="1"/>
            <a:r>
              <a:rPr lang="cs-CZ" altLang="cs-CZ" sz="2000" dirty="0"/>
              <a:t>např. je zadán povel čti sektor 1058 – řadiče všech disků tomuto příkazu rozumí a převedou ho na nastavení hlavičky na správné místo, vyhledání sektoru a jeho přečtení</a:t>
            </a:r>
            <a:endParaRPr lang="en-US" altLang="cs-CZ" sz="2000" dirty="0"/>
          </a:p>
          <a:p>
            <a:endParaRPr lang="cs-CZ" sz="2000" dirty="0"/>
          </a:p>
        </p:txBody>
      </p:sp>
    </p:spTree>
    <p:extLst>
      <p:ext uri="{BB962C8B-B14F-4D97-AF65-F5344CB8AC3E}">
        <p14:creationId xmlns:p14="http://schemas.microsoft.com/office/powerpoint/2010/main" val="1601402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02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0"/>
            <a:ext cx="5770563" cy="3711575"/>
          </a:xfrm>
        </p:spPr>
      </p:pic>
      <p:pic>
        <p:nvPicPr>
          <p:cNvPr id="49155"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213100"/>
            <a:ext cx="5257800" cy="343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Text Box 1029"/>
          <p:cNvSpPr txBox="1">
            <a:spLocks noChangeArrowheads="1"/>
          </p:cNvSpPr>
          <p:nvPr/>
        </p:nvSpPr>
        <p:spPr bwMode="auto">
          <a:xfrm>
            <a:off x="5651500" y="1196975"/>
            <a:ext cx="2736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80 vodičů</a:t>
            </a:r>
          </a:p>
        </p:txBody>
      </p:sp>
      <p:sp>
        <p:nvSpPr>
          <p:cNvPr id="49157" name="Line 1030"/>
          <p:cNvSpPr>
            <a:spLocks noChangeShapeType="1"/>
          </p:cNvSpPr>
          <p:nvPr/>
        </p:nvSpPr>
        <p:spPr bwMode="auto">
          <a:xfrm flipH="1">
            <a:off x="4284663" y="1341438"/>
            <a:ext cx="1439862"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49158" name="Text Box 1031"/>
          <p:cNvSpPr txBox="1">
            <a:spLocks noChangeArrowheads="1"/>
          </p:cNvSpPr>
          <p:nvPr/>
        </p:nvSpPr>
        <p:spPr bwMode="auto">
          <a:xfrm>
            <a:off x="900113" y="2781300"/>
            <a:ext cx="1800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39 pinů</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7921625" cy="600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cs-CZ" altLang="cs-CZ"/>
              <a:t>Srovnání IDE a ST506</a:t>
            </a:r>
          </a:p>
        </p:txBody>
      </p:sp>
      <p:sp>
        <p:nvSpPr>
          <p:cNvPr id="51203" name="Rectangle 3"/>
          <p:cNvSpPr>
            <a:spLocks noGrp="1" noChangeArrowheads="1"/>
          </p:cNvSpPr>
          <p:nvPr>
            <p:ph type="body" idx="1"/>
          </p:nvPr>
        </p:nvSpPr>
        <p:spPr/>
        <p:txBody>
          <a:bodyPr/>
          <a:lstStyle/>
          <a:p>
            <a:pPr eaLnBrk="1" hangingPunct="1"/>
            <a:endParaRPr lang="cs-CZ" altLang="cs-CZ"/>
          </a:p>
        </p:txBody>
      </p:sp>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628775"/>
            <a:ext cx="8424863"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cs-CZ" altLang="cs-CZ"/>
          </a:p>
        </p:txBody>
      </p:sp>
      <p:pic>
        <p:nvPicPr>
          <p:cNvPr id="5222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0825" y="1557338"/>
            <a:ext cx="8642350" cy="4967287"/>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cs-CZ" altLang="cs-CZ"/>
              <a:t>Čtení magnetického záznamu</a:t>
            </a:r>
          </a:p>
        </p:txBody>
      </p:sp>
      <p:sp>
        <p:nvSpPr>
          <p:cNvPr id="8195" name="Rectangle 3"/>
          <p:cNvSpPr>
            <a:spLocks noGrp="1" noChangeArrowheads="1"/>
          </p:cNvSpPr>
          <p:nvPr>
            <p:ph type="body" idx="1"/>
          </p:nvPr>
        </p:nvSpPr>
        <p:spPr>
          <a:xfrm>
            <a:off x="457200" y="1719263"/>
            <a:ext cx="5122863" cy="4805362"/>
          </a:xfrm>
        </p:spPr>
        <p:txBody>
          <a:bodyPr/>
          <a:lstStyle/>
          <a:p>
            <a:pPr eaLnBrk="1" hangingPunct="1"/>
            <a:r>
              <a:rPr lang="cs-CZ" altLang="cs-CZ" sz="1800" dirty="0"/>
              <a:t>Čtecí hlavy - </a:t>
            </a:r>
            <a:r>
              <a:rPr lang="cs-CZ" altLang="cs-CZ" sz="1800" b="1" dirty="0" err="1"/>
              <a:t>magnetorezistentní</a:t>
            </a:r>
            <a:r>
              <a:rPr lang="cs-CZ" altLang="cs-CZ" sz="1800" dirty="0"/>
              <a:t> hlavy</a:t>
            </a:r>
          </a:p>
          <a:p>
            <a:pPr eaLnBrk="1" hangingPunct="1"/>
            <a:r>
              <a:rPr lang="cs-CZ" altLang="cs-CZ" sz="1800" dirty="0"/>
              <a:t>Změna odporu vlivem </a:t>
            </a:r>
            <a:r>
              <a:rPr lang="cs-CZ" altLang="cs-CZ" sz="1800" b="1" dirty="0"/>
              <a:t>změny</a:t>
            </a:r>
            <a:r>
              <a:rPr lang="cs-CZ" altLang="cs-CZ" sz="1800" dirty="0"/>
              <a:t> magnetického pole se převede na proudovou špičku</a:t>
            </a:r>
          </a:p>
          <a:p>
            <a:pPr eaLnBrk="1" hangingPunct="1"/>
            <a:r>
              <a:rPr lang="cs-CZ" altLang="cs-CZ" sz="1800" dirty="0"/>
              <a:t>Detekovat lze jen </a:t>
            </a:r>
            <a:r>
              <a:rPr lang="cs-CZ" altLang="cs-CZ" sz="1800" b="1" dirty="0"/>
              <a:t>změny magnetického pole !</a:t>
            </a:r>
          </a:p>
          <a:p>
            <a:pPr eaLnBrk="1" hangingPunct="1"/>
            <a:r>
              <a:rPr lang="cs-CZ" altLang="cs-CZ" sz="1800" dirty="0"/>
              <a:t>Nebylo by tedy možné číst nic ze souvislých oblastí se stejnou magnetizací</a:t>
            </a:r>
          </a:p>
          <a:p>
            <a:pPr eaLnBrk="1" hangingPunct="1"/>
            <a:r>
              <a:rPr lang="cs-CZ" altLang="cs-CZ" sz="1800" dirty="0"/>
              <a:t>Informace musí být vhodným způsobem </a:t>
            </a:r>
            <a:r>
              <a:rPr lang="cs-CZ" altLang="cs-CZ" sz="1800" b="1" dirty="0"/>
              <a:t>překódována</a:t>
            </a:r>
            <a:r>
              <a:rPr lang="cs-CZ" altLang="cs-CZ" sz="1800" dirty="0"/>
              <a:t>, aby obsahovala dostatečný počet </a:t>
            </a:r>
            <a:r>
              <a:rPr lang="cs-CZ" altLang="cs-CZ" sz="1800" b="1" dirty="0"/>
              <a:t>střídajících se jedniček a nul</a:t>
            </a:r>
            <a:r>
              <a:rPr lang="cs-CZ" altLang="cs-CZ" sz="1800" dirty="0"/>
              <a:t> anebo je vhodným způsobem modulována</a:t>
            </a:r>
          </a:p>
          <a:p>
            <a:pPr eaLnBrk="1" hangingPunct="1"/>
            <a:r>
              <a:rPr lang="cs-CZ" altLang="cs-CZ" sz="1800" dirty="0"/>
              <a:t>Není to tedy vůbec tak jednoduché, že by jednomu bitu odpovídala buď jedna nebo druhá magnetická orientace podle jeho hodnoty 0 či 1</a:t>
            </a:r>
          </a:p>
          <a:p>
            <a:pPr eaLnBrk="1" hangingPunct="1">
              <a:lnSpc>
                <a:spcPct val="80000"/>
              </a:lnSpc>
              <a:buFont typeface="Wingdings" pitchFamily="2" charset="2"/>
              <a:buNone/>
            </a:pPr>
            <a:endParaRPr lang="cs-CZ" altLang="cs-CZ" sz="2000" dirty="0"/>
          </a:p>
          <a:p>
            <a:pPr eaLnBrk="1" hangingPunct="1">
              <a:lnSpc>
                <a:spcPct val="80000"/>
              </a:lnSpc>
            </a:pPr>
            <a:endParaRPr lang="cs-CZ" altLang="cs-CZ" sz="2100"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700212"/>
            <a:ext cx="3384996" cy="307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cs-CZ"/>
              <a:t>Komunikace CPU-HDD</a:t>
            </a:r>
            <a:endParaRPr lang="cs-CZ" altLang="cs-CZ"/>
          </a:p>
        </p:txBody>
      </p:sp>
      <p:sp>
        <p:nvSpPr>
          <p:cNvPr id="53251" name="Rectangle 3"/>
          <p:cNvSpPr>
            <a:spLocks noGrp="1" noChangeArrowheads="1"/>
          </p:cNvSpPr>
          <p:nvPr>
            <p:ph type="body" idx="1"/>
          </p:nvPr>
        </p:nvSpPr>
        <p:spPr/>
        <p:txBody>
          <a:bodyPr/>
          <a:lstStyle/>
          <a:p>
            <a:pPr eaLnBrk="1" hangingPunct="1"/>
            <a:r>
              <a:rPr lang="cs-CZ" altLang="cs-CZ" sz="2000" dirty="0"/>
              <a:t>PIO - </a:t>
            </a:r>
            <a:r>
              <a:rPr lang="cs-CZ" altLang="cs-CZ" sz="2000" dirty="0" err="1"/>
              <a:t>Programmed</a:t>
            </a:r>
            <a:r>
              <a:rPr lang="cs-CZ" altLang="cs-CZ" sz="2000" dirty="0"/>
              <a:t> Input Output</a:t>
            </a:r>
          </a:p>
          <a:p>
            <a:pPr lvl="1" eaLnBrk="1" hangingPunct="1"/>
            <a:r>
              <a:rPr lang="cs-CZ" altLang="cs-CZ" sz="2000" dirty="0"/>
              <a:t>Přenos dat je řízen procesorem</a:t>
            </a:r>
          </a:p>
          <a:p>
            <a:pPr lvl="1" eaLnBrk="1" hangingPunct="1"/>
            <a:r>
              <a:rPr lang="cs-CZ" altLang="cs-CZ" sz="2000" dirty="0"/>
              <a:t>veškerá přenášená data procházejí přes procesor a ten je čtením/zápisem zatížen</a:t>
            </a:r>
          </a:p>
          <a:p>
            <a:pPr lvl="1" eaLnBrk="1" hangingPunct="1"/>
            <a:r>
              <a:rPr lang="cs-CZ" altLang="cs-CZ" sz="2000" dirty="0"/>
              <a:t>Takto komunikovaly nejstarší pevné disky</a:t>
            </a:r>
            <a:endParaRPr lang="en-US" altLang="cs-CZ" sz="2000" dirty="0"/>
          </a:p>
          <a:p>
            <a:pPr eaLnBrk="1" hangingPunct="1"/>
            <a:endParaRPr lang="cs-CZ" altLang="cs-CZ" sz="2000" dirty="0"/>
          </a:p>
          <a:p>
            <a:pPr eaLnBrk="1" hangingPunct="1"/>
            <a:r>
              <a:rPr lang="cs-CZ" altLang="cs-CZ" sz="2000" dirty="0"/>
              <a:t>DMA - Direct </a:t>
            </a:r>
            <a:r>
              <a:rPr lang="cs-CZ" altLang="cs-CZ" sz="2000" dirty="0" err="1"/>
              <a:t>Memory</a:t>
            </a:r>
            <a:r>
              <a:rPr lang="cs-CZ" altLang="cs-CZ" sz="2000" dirty="0"/>
              <a:t> Access</a:t>
            </a:r>
          </a:p>
          <a:p>
            <a:pPr lvl="1" eaLnBrk="1" hangingPunct="1"/>
            <a:r>
              <a:rPr lang="cs-CZ" altLang="cs-CZ" sz="2000" dirty="0"/>
              <a:t>Přenos dat do/z paměti probíhá přímo bez účasti procesoru</a:t>
            </a:r>
          </a:p>
          <a:p>
            <a:pPr lvl="1" eaLnBrk="1" hangingPunct="1"/>
            <a:r>
              <a:rPr lang="cs-CZ" altLang="cs-CZ" sz="2000" dirty="0"/>
              <a:t>Přenos řídí </a:t>
            </a:r>
            <a:r>
              <a:rPr lang="cs-CZ" altLang="cs-CZ" sz="2000" b="1" dirty="0"/>
              <a:t>DMA </a:t>
            </a:r>
            <a:r>
              <a:rPr lang="cs-CZ" altLang="cs-CZ" sz="2000" b="1" dirty="0" err="1"/>
              <a:t>controller</a:t>
            </a:r>
            <a:r>
              <a:rPr lang="cs-CZ" altLang="cs-CZ" sz="2000" dirty="0"/>
              <a:t> naprogramovaný procesorem</a:t>
            </a:r>
          </a:p>
          <a:p>
            <a:pPr lvl="1" eaLnBrk="1" hangingPunct="1"/>
            <a:r>
              <a:rPr lang="cs-CZ" altLang="cs-CZ" sz="2000" dirty="0"/>
              <a:t>Procesor není přenosem zatěžován (pouze ho zahájil naprogramováním DMA </a:t>
            </a:r>
            <a:r>
              <a:rPr lang="cs-CZ" altLang="cs-CZ" sz="2000" dirty="0" err="1"/>
              <a:t>controlleru</a:t>
            </a:r>
            <a:r>
              <a:rPr lang="cs-CZ" altLang="cs-CZ" sz="2000" dirty="0"/>
              <a:t>)</a:t>
            </a:r>
          </a:p>
          <a:p>
            <a:pPr lvl="1" eaLnBrk="1" hangingPunct="1"/>
            <a:r>
              <a:rPr lang="cs-CZ" altLang="cs-CZ" sz="2000" dirty="0"/>
              <a:t>Všechny pevné disky dnes využívají DMA</a:t>
            </a:r>
          </a:p>
          <a:p>
            <a:pPr eaLnBrk="1" hangingPunct="1"/>
            <a:endParaRPr lang="cs-CZ" altLang="cs-CZ"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cs-CZ" altLang="cs-CZ"/>
              <a:t>Rozhraní ATA1</a:t>
            </a:r>
          </a:p>
        </p:txBody>
      </p:sp>
      <p:sp>
        <p:nvSpPr>
          <p:cNvPr id="54275" name="Rectangle 3"/>
          <p:cNvSpPr>
            <a:spLocks noGrp="1" noChangeArrowheads="1"/>
          </p:cNvSpPr>
          <p:nvPr>
            <p:ph type="body" idx="1"/>
          </p:nvPr>
        </p:nvSpPr>
        <p:spPr/>
        <p:txBody>
          <a:bodyPr/>
          <a:lstStyle/>
          <a:p>
            <a:pPr eaLnBrk="1" hangingPunct="1"/>
            <a:r>
              <a:rPr lang="cs-CZ" altLang="cs-CZ" sz="2000" dirty="0"/>
              <a:t>První standardizovaná verze IDE-ATA rozhraní</a:t>
            </a:r>
          </a:p>
          <a:p>
            <a:pPr eaLnBrk="1" hangingPunct="1"/>
            <a:r>
              <a:rPr lang="cs-CZ" altLang="cs-CZ" sz="2000" dirty="0"/>
              <a:t>Podporuje pouze připojení pevných disků (např. CD-ROM nelze)</a:t>
            </a:r>
          </a:p>
          <a:p>
            <a:pPr eaLnBrk="1" hangingPunct="1"/>
            <a:r>
              <a:rPr lang="cs-CZ" altLang="cs-CZ" sz="2000" dirty="0"/>
              <a:t>Dovoluje přečíst informace o geometrii disku (C/H/S)</a:t>
            </a:r>
          </a:p>
          <a:p>
            <a:pPr eaLnBrk="1" hangingPunct="1"/>
            <a:r>
              <a:rPr lang="cs-CZ" altLang="cs-CZ" sz="2000" dirty="0"/>
              <a:t>Dovoluje připojit dvě zařízení jedním společně </a:t>
            </a:r>
            <a:r>
              <a:rPr lang="cs-CZ" altLang="cs-CZ" sz="2000" b="1" dirty="0"/>
              <a:t>sdíleným kabelem</a:t>
            </a:r>
          </a:p>
          <a:p>
            <a:pPr eaLnBrk="1" hangingPunct="1"/>
            <a:r>
              <a:rPr lang="cs-CZ" altLang="cs-CZ" sz="2000" dirty="0"/>
              <a:t>Připojené disky je nutné pomocí </a:t>
            </a:r>
            <a:r>
              <a:rPr lang="cs-CZ" altLang="cs-CZ" sz="2000" dirty="0" err="1"/>
              <a:t>jumperů</a:t>
            </a:r>
            <a:r>
              <a:rPr lang="cs-CZ" altLang="cs-CZ" sz="2000" dirty="0"/>
              <a:t> (propojek) nastavit jako </a:t>
            </a:r>
          </a:p>
          <a:p>
            <a:pPr lvl="1" eaLnBrk="1" hangingPunct="1"/>
            <a:r>
              <a:rPr lang="cs-CZ" altLang="cs-CZ" sz="1800" b="1" dirty="0"/>
              <a:t>Single</a:t>
            </a:r>
            <a:r>
              <a:rPr lang="cs-CZ" altLang="cs-CZ" sz="1800" dirty="0"/>
              <a:t> - nastavení disku, který je v počítači jediný</a:t>
            </a:r>
          </a:p>
          <a:p>
            <a:pPr lvl="1" eaLnBrk="1" hangingPunct="1"/>
            <a:r>
              <a:rPr lang="cs-CZ" altLang="cs-CZ" sz="1800" b="1" dirty="0"/>
              <a:t>Master</a:t>
            </a:r>
            <a:r>
              <a:rPr lang="cs-CZ" altLang="cs-CZ" sz="1800" dirty="0"/>
              <a:t> - nastavení hlavního disku, který je v počítači zapojen spolu s druhým podřízeným diskem</a:t>
            </a:r>
          </a:p>
          <a:p>
            <a:pPr lvl="1" eaLnBrk="1" hangingPunct="1"/>
            <a:r>
              <a:rPr lang="cs-CZ" altLang="cs-CZ" sz="1800" b="1" dirty="0"/>
              <a:t>Slave</a:t>
            </a:r>
            <a:r>
              <a:rPr lang="cs-CZ" altLang="cs-CZ" sz="1800" dirty="0"/>
              <a:t> - nastavení druhého disku, který je v počítači spolu s hlavním Masterem</a:t>
            </a:r>
          </a:p>
          <a:p>
            <a:pPr lvl="1" eaLnBrk="1" hangingPunct="1"/>
            <a:r>
              <a:rPr lang="cs-CZ" altLang="cs-CZ" sz="1800" b="1" dirty="0" err="1"/>
              <a:t>Cable</a:t>
            </a:r>
            <a:r>
              <a:rPr lang="cs-CZ" altLang="cs-CZ" sz="1800" b="1" dirty="0"/>
              <a:t> </a:t>
            </a:r>
            <a:r>
              <a:rPr lang="cs-CZ" altLang="cs-CZ" sz="1800" b="1" dirty="0" err="1"/>
              <a:t>Select</a:t>
            </a:r>
            <a:r>
              <a:rPr lang="cs-CZ" altLang="cs-CZ" sz="1800" dirty="0"/>
              <a:t> - Hlavní a podřízeny disk jsou určeny tím, jak jsou připojeny ke kabelu (IDE kabel umožňuje připojení dvou disků)</a:t>
            </a:r>
          </a:p>
          <a:p>
            <a:pPr eaLnBrk="1" hangingPunct="1"/>
            <a:endParaRPr lang="cs-CZ" altLang="cs-CZ" sz="18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76672"/>
            <a:ext cx="4572000" cy="2209800"/>
          </a:xfrm>
          <a:prstGeom prst="rect">
            <a:avLst/>
          </a:prstGeom>
        </p:spPr>
      </p:pic>
      <p:pic>
        <p:nvPicPr>
          <p:cNvPr id="6" name="Obráze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00" y="2780927"/>
            <a:ext cx="5365875" cy="4034805"/>
          </a:xfrm>
          <a:prstGeom prst="rect">
            <a:avLst/>
          </a:prstGeom>
        </p:spPr>
      </p:pic>
      <p:sp>
        <p:nvSpPr>
          <p:cNvPr id="7" name="Obdélník 6"/>
          <p:cNvSpPr/>
          <p:nvPr/>
        </p:nvSpPr>
        <p:spPr>
          <a:xfrm>
            <a:off x="4716016" y="3356992"/>
            <a:ext cx="129614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419734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cs-CZ" altLang="cs-CZ"/>
              <a:t>Kabel a pevný disk s rozhraním ATA</a:t>
            </a:r>
          </a:p>
        </p:txBody>
      </p:sp>
      <p:pic>
        <p:nvPicPr>
          <p:cNvPr id="55299" name="Picture 5" descr="CabelID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57338"/>
            <a:ext cx="28956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6" descr="CabelID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924175"/>
            <a:ext cx="411480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DE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860800"/>
            <a:ext cx="53340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8"/>
          <p:cNvSpPr txBox="1">
            <a:spLocks noChangeArrowheads="1"/>
          </p:cNvSpPr>
          <p:nvPr/>
        </p:nvSpPr>
        <p:spPr bwMode="auto">
          <a:xfrm>
            <a:off x="3563938" y="1773238"/>
            <a:ext cx="2736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cs-CZ"/>
              <a:t>Kabel pro p</a:t>
            </a:r>
            <a:r>
              <a:rPr lang="cs-CZ" altLang="cs-CZ"/>
              <a:t>řipojení jednoho disku</a:t>
            </a:r>
          </a:p>
        </p:txBody>
      </p:sp>
      <p:sp>
        <p:nvSpPr>
          <p:cNvPr id="55303" name="Text Box 9"/>
          <p:cNvSpPr txBox="1">
            <a:spLocks noChangeArrowheads="1"/>
          </p:cNvSpPr>
          <p:nvPr/>
        </p:nvSpPr>
        <p:spPr bwMode="auto">
          <a:xfrm>
            <a:off x="4500563" y="2924175"/>
            <a:ext cx="2736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Propojovací kabel pro připojení dvou disků</a:t>
            </a:r>
          </a:p>
        </p:txBody>
      </p:sp>
      <p:sp>
        <p:nvSpPr>
          <p:cNvPr id="55304" name="Text Box 10"/>
          <p:cNvSpPr txBox="1">
            <a:spLocks noChangeArrowheads="1"/>
          </p:cNvSpPr>
          <p:nvPr/>
        </p:nvSpPr>
        <p:spPr bwMode="auto">
          <a:xfrm>
            <a:off x="1547813" y="5589588"/>
            <a:ext cx="24495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a:t>Konektory pevného disku 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cs-CZ" altLang="cs-CZ"/>
              <a:t>Rozhraní ATA-2</a:t>
            </a:r>
          </a:p>
        </p:txBody>
      </p:sp>
      <p:sp>
        <p:nvSpPr>
          <p:cNvPr id="56323" name="Rectangle 3"/>
          <p:cNvSpPr>
            <a:spLocks noGrp="1" noChangeArrowheads="1"/>
          </p:cNvSpPr>
          <p:nvPr>
            <p:ph type="body" idx="1"/>
          </p:nvPr>
        </p:nvSpPr>
        <p:spPr/>
        <p:txBody>
          <a:bodyPr/>
          <a:lstStyle/>
          <a:p>
            <a:pPr eaLnBrk="1" hangingPunct="1"/>
            <a:r>
              <a:rPr lang="cs-CZ" altLang="cs-CZ" sz="2000" dirty="0"/>
              <a:t>Standard z roku 1996</a:t>
            </a:r>
          </a:p>
          <a:p>
            <a:pPr eaLnBrk="1" hangingPunct="1"/>
            <a:r>
              <a:rPr lang="cs-CZ" altLang="cs-CZ" sz="2000" dirty="0"/>
              <a:t>Označováno jako </a:t>
            </a:r>
            <a:r>
              <a:rPr lang="cs-CZ" altLang="cs-CZ" sz="2000" b="1" dirty="0"/>
              <a:t>EIDE</a:t>
            </a:r>
            <a:r>
              <a:rPr lang="cs-CZ" altLang="cs-CZ" sz="2000" dirty="0"/>
              <a:t> (</a:t>
            </a:r>
            <a:r>
              <a:rPr lang="cs-CZ" altLang="cs-CZ" sz="2000" dirty="0" err="1"/>
              <a:t>Enhanced</a:t>
            </a:r>
            <a:r>
              <a:rPr lang="cs-CZ" altLang="cs-CZ" sz="2000" dirty="0"/>
              <a:t> IDE)</a:t>
            </a:r>
          </a:p>
          <a:p>
            <a:pPr eaLnBrk="1" hangingPunct="1"/>
            <a:r>
              <a:rPr lang="cs-CZ" altLang="cs-CZ" sz="2000" dirty="0"/>
              <a:t>Rozhraní pro propojení počítače jakéhokoliv zařízení pro ukládání dat (tedy už nejen </a:t>
            </a:r>
            <a:r>
              <a:rPr lang="cs-CZ" altLang="cs-CZ" sz="2000" dirty="0" err="1"/>
              <a:t>HardDisk</a:t>
            </a:r>
            <a:r>
              <a:rPr lang="cs-CZ" altLang="cs-CZ" sz="2000" dirty="0"/>
              <a:t> ale i CD-ROM)</a:t>
            </a:r>
          </a:p>
          <a:p>
            <a:pPr eaLnBrk="1" hangingPunct="1"/>
            <a:r>
              <a:rPr lang="cs-CZ" altLang="cs-CZ" sz="2000" dirty="0"/>
              <a:t>Max. přenosová rychlost </a:t>
            </a:r>
            <a:r>
              <a:rPr lang="cs-CZ" altLang="cs-CZ" sz="2000" b="1" dirty="0"/>
              <a:t>16,67 </a:t>
            </a:r>
            <a:r>
              <a:rPr lang="cs-CZ" altLang="cs-CZ" sz="2000" b="1" dirty="0" err="1"/>
              <a:t>MB/s</a:t>
            </a:r>
            <a:endParaRPr lang="cs-CZ" altLang="cs-CZ" sz="2000" b="1" dirty="0"/>
          </a:p>
          <a:p>
            <a:pPr eaLnBrk="1" hangingPunct="1"/>
            <a:r>
              <a:rPr lang="cs-CZ" altLang="cs-CZ" sz="2000" dirty="0"/>
              <a:t>Umožňuje </a:t>
            </a:r>
            <a:r>
              <a:rPr lang="cs-CZ" altLang="cs-CZ" sz="2000" b="1" dirty="0"/>
              <a:t>LBA</a:t>
            </a:r>
            <a:r>
              <a:rPr lang="cs-CZ" altLang="cs-CZ" sz="2000" dirty="0"/>
              <a:t> adresaci sektoru</a:t>
            </a:r>
          </a:p>
          <a:p>
            <a:pPr eaLnBrk="1" hangingPunct="1"/>
            <a:r>
              <a:rPr lang="cs-CZ" altLang="cs-CZ" sz="2000" dirty="0"/>
              <a:t>Lze připojit až </a:t>
            </a:r>
            <a:r>
              <a:rPr lang="cs-CZ" altLang="cs-CZ" sz="2000" b="1" dirty="0"/>
              <a:t>4 zařízení </a:t>
            </a:r>
          </a:p>
          <a:p>
            <a:pPr eaLnBrk="1" hangingPunct="1"/>
            <a:r>
              <a:rPr lang="cs-CZ" altLang="cs-CZ" sz="2000" b="1" dirty="0"/>
              <a:t>2 IDE kanály</a:t>
            </a:r>
            <a:r>
              <a:rPr lang="cs-CZ" altLang="cs-CZ" sz="2000" dirty="0"/>
              <a:t> - primární a sekundární</a:t>
            </a:r>
          </a:p>
          <a:p>
            <a:pPr eaLnBrk="1" hangingPunct="1"/>
            <a:r>
              <a:rPr lang="cs-CZ" altLang="cs-CZ" sz="2000" dirty="0"/>
              <a:t>Na každý kanál lze </a:t>
            </a:r>
            <a:r>
              <a:rPr lang="cs-CZ" altLang="cs-CZ" sz="2000" b="1" dirty="0"/>
              <a:t>40-žilovým</a:t>
            </a:r>
            <a:r>
              <a:rPr lang="cs-CZ" altLang="cs-CZ" sz="2000" dirty="0"/>
              <a:t> kabelem připojit </a:t>
            </a:r>
            <a:r>
              <a:rPr lang="cs-CZ" altLang="cs-CZ" sz="2000" b="1" dirty="0"/>
              <a:t>2 zařízení</a:t>
            </a:r>
          </a:p>
          <a:p>
            <a:pPr eaLnBrk="1" hangingPunct="1"/>
            <a:r>
              <a:rPr lang="cs-CZ" altLang="cs-CZ" sz="2000" dirty="0"/>
              <a:t>Na každém kanálu je pak nutné nakonfigurovat zařízení jako Master, Slave, Single nebo </a:t>
            </a:r>
            <a:r>
              <a:rPr lang="cs-CZ" altLang="cs-CZ" sz="2000" dirty="0" err="1"/>
              <a:t>CableSelect</a:t>
            </a:r>
            <a:endParaRPr lang="cs-CZ" altLang="cs-CZ" sz="2000" dirty="0"/>
          </a:p>
          <a:p>
            <a:pPr eaLnBrk="1" hangingPunct="1"/>
            <a:endParaRPr lang="cs-CZ" altLang="cs-CZ"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cs-CZ" altLang="cs-CZ"/>
              <a:t>Rozhraní ATA-2</a:t>
            </a:r>
          </a:p>
        </p:txBody>
      </p:sp>
      <p:sp>
        <p:nvSpPr>
          <p:cNvPr id="57347" name="Rectangle 4"/>
          <p:cNvSpPr>
            <a:spLocks noChangeArrowheads="1"/>
          </p:cNvSpPr>
          <p:nvPr/>
        </p:nvSpPr>
        <p:spPr bwMode="auto">
          <a:xfrm>
            <a:off x="5148263" y="1844675"/>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HDD 1</a:t>
            </a:r>
            <a:endParaRPr lang="cs-CZ" altLang="cs-CZ" sz="2400">
              <a:latin typeface="Times New Roman" pitchFamily="18" charset="0"/>
            </a:endParaRPr>
          </a:p>
        </p:txBody>
      </p:sp>
      <p:sp>
        <p:nvSpPr>
          <p:cNvPr id="57348" name="Rectangle 5"/>
          <p:cNvSpPr>
            <a:spLocks noChangeArrowheads="1"/>
          </p:cNvSpPr>
          <p:nvPr/>
        </p:nvSpPr>
        <p:spPr bwMode="auto">
          <a:xfrm>
            <a:off x="6516688" y="184467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Single</a:t>
            </a:r>
            <a:endParaRPr lang="cs-CZ" altLang="cs-CZ" sz="2400">
              <a:latin typeface="Times New Roman" pitchFamily="18" charset="0"/>
            </a:endParaRPr>
          </a:p>
        </p:txBody>
      </p:sp>
      <p:sp>
        <p:nvSpPr>
          <p:cNvPr id="57349" name="Line 19"/>
          <p:cNvSpPr>
            <a:spLocks noChangeShapeType="1"/>
          </p:cNvSpPr>
          <p:nvPr/>
        </p:nvSpPr>
        <p:spPr bwMode="auto">
          <a:xfrm>
            <a:off x="3597275" y="4808538"/>
            <a:ext cx="1558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50" name="Rectangle 20"/>
          <p:cNvSpPr>
            <a:spLocks noChangeArrowheads="1"/>
          </p:cNvSpPr>
          <p:nvPr/>
        </p:nvSpPr>
        <p:spPr bwMode="auto">
          <a:xfrm>
            <a:off x="5148263" y="4579938"/>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HDD 2</a:t>
            </a:r>
            <a:endParaRPr lang="cs-CZ" altLang="cs-CZ" sz="2400">
              <a:latin typeface="Times New Roman" pitchFamily="18" charset="0"/>
            </a:endParaRPr>
          </a:p>
        </p:txBody>
      </p:sp>
      <p:sp>
        <p:nvSpPr>
          <p:cNvPr id="57351" name="Rectangle 21"/>
          <p:cNvSpPr>
            <a:spLocks noChangeArrowheads="1"/>
          </p:cNvSpPr>
          <p:nvPr/>
        </p:nvSpPr>
        <p:spPr bwMode="auto">
          <a:xfrm>
            <a:off x="2301875" y="48847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ATA-2</a:t>
            </a:r>
            <a:endParaRPr lang="cs-CZ" altLang="cs-CZ" sz="2400">
              <a:latin typeface="Times New Roman" pitchFamily="18" charset="0"/>
            </a:endParaRPr>
          </a:p>
        </p:txBody>
      </p:sp>
      <p:sp>
        <p:nvSpPr>
          <p:cNvPr id="57352" name="Rectangle 22"/>
          <p:cNvSpPr>
            <a:spLocks noChangeArrowheads="1"/>
          </p:cNvSpPr>
          <p:nvPr/>
        </p:nvSpPr>
        <p:spPr bwMode="auto">
          <a:xfrm>
            <a:off x="5148263" y="3932238"/>
            <a:ext cx="1295400"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HDD 1</a:t>
            </a:r>
            <a:endParaRPr lang="cs-CZ" altLang="cs-CZ" sz="2400">
              <a:latin typeface="Times New Roman" pitchFamily="18" charset="0"/>
            </a:endParaRPr>
          </a:p>
        </p:txBody>
      </p:sp>
      <p:sp>
        <p:nvSpPr>
          <p:cNvPr id="57353" name="Line 23"/>
          <p:cNvSpPr>
            <a:spLocks noChangeShapeType="1"/>
          </p:cNvSpPr>
          <p:nvPr/>
        </p:nvSpPr>
        <p:spPr bwMode="auto">
          <a:xfrm>
            <a:off x="4740275" y="41402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54" name="Oval 24"/>
          <p:cNvSpPr>
            <a:spLocks noChangeArrowheads="1"/>
          </p:cNvSpPr>
          <p:nvPr/>
        </p:nvSpPr>
        <p:spPr bwMode="auto">
          <a:xfrm>
            <a:off x="4703763" y="4770438"/>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cs-CZ" altLang="cs-CZ"/>
          </a:p>
        </p:txBody>
      </p:sp>
      <p:sp>
        <p:nvSpPr>
          <p:cNvPr id="57355" name="Rectangle 25"/>
          <p:cNvSpPr>
            <a:spLocks noChangeArrowheads="1"/>
          </p:cNvSpPr>
          <p:nvPr/>
        </p:nvSpPr>
        <p:spPr bwMode="auto">
          <a:xfrm>
            <a:off x="6516688" y="3932238"/>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Master</a:t>
            </a:r>
            <a:endParaRPr lang="cs-CZ" altLang="cs-CZ" sz="2400">
              <a:latin typeface="Times New Roman" pitchFamily="18" charset="0"/>
            </a:endParaRPr>
          </a:p>
        </p:txBody>
      </p:sp>
      <p:sp>
        <p:nvSpPr>
          <p:cNvPr id="57356" name="Rectangle 26"/>
          <p:cNvSpPr>
            <a:spLocks noChangeArrowheads="1"/>
          </p:cNvSpPr>
          <p:nvPr/>
        </p:nvSpPr>
        <p:spPr bwMode="auto">
          <a:xfrm>
            <a:off x="6516688" y="4579938"/>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Slave</a:t>
            </a:r>
            <a:endParaRPr lang="cs-CZ" altLang="cs-CZ" sz="2400">
              <a:latin typeface="Times New Roman" pitchFamily="18" charset="0"/>
            </a:endParaRPr>
          </a:p>
        </p:txBody>
      </p:sp>
      <p:sp>
        <p:nvSpPr>
          <p:cNvPr id="57357" name="Rectangle 27"/>
          <p:cNvSpPr>
            <a:spLocks noChangeArrowheads="1"/>
          </p:cNvSpPr>
          <p:nvPr/>
        </p:nvSpPr>
        <p:spPr bwMode="auto">
          <a:xfrm>
            <a:off x="3060700" y="4075113"/>
            <a:ext cx="16557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r>
              <a:rPr lang="cs-CZ" altLang="cs-CZ" sz="2000">
                <a:latin typeface="Times New Roman" pitchFamily="18" charset="0"/>
              </a:rPr>
              <a:t>Primární kanál</a:t>
            </a:r>
            <a:endParaRPr lang="cs-CZ" altLang="cs-CZ" sz="2400">
              <a:latin typeface="Times New Roman" pitchFamily="18" charset="0"/>
            </a:endParaRPr>
          </a:p>
        </p:txBody>
      </p:sp>
      <p:sp>
        <p:nvSpPr>
          <p:cNvPr id="57358" name="Rectangle 28"/>
          <p:cNvSpPr>
            <a:spLocks noChangeArrowheads="1"/>
          </p:cNvSpPr>
          <p:nvPr/>
        </p:nvSpPr>
        <p:spPr bwMode="auto">
          <a:xfrm>
            <a:off x="3851275" y="1484313"/>
            <a:ext cx="18716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Primární kanál</a:t>
            </a:r>
            <a:endParaRPr lang="cs-CZ" altLang="cs-CZ" sz="2400">
              <a:latin typeface="Times New Roman" pitchFamily="18" charset="0"/>
            </a:endParaRPr>
          </a:p>
        </p:txBody>
      </p:sp>
      <p:sp>
        <p:nvSpPr>
          <p:cNvPr id="57359" name="Rectangle 29"/>
          <p:cNvSpPr>
            <a:spLocks noChangeArrowheads="1"/>
          </p:cNvSpPr>
          <p:nvPr/>
        </p:nvSpPr>
        <p:spPr bwMode="auto">
          <a:xfrm>
            <a:off x="5148263" y="2492375"/>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CD-ROM</a:t>
            </a:r>
            <a:endParaRPr lang="cs-CZ" altLang="cs-CZ" sz="2400">
              <a:latin typeface="Times New Roman" pitchFamily="18" charset="0"/>
            </a:endParaRPr>
          </a:p>
        </p:txBody>
      </p:sp>
      <p:sp>
        <p:nvSpPr>
          <p:cNvPr id="57360" name="Line 30"/>
          <p:cNvSpPr>
            <a:spLocks noChangeShapeType="1"/>
          </p:cNvSpPr>
          <p:nvPr/>
        </p:nvSpPr>
        <p:spPr bwMode="auto">
          <a:xfrm>
            <a:off x="3598863" y="2276475"/>
            <a:ext cx="11160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61" name="Line 31"/>
          <p:cNvSpPr>
            <a:spLocks noChangeShapeType="1"/>
          </p:cNvSpPr>
          <p:nvPr/>
        </p:nvSpPr>
        <p:spPr bwMode="auto">
          <a:xfrm>
            <a:off x="4716463" y="227647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62" name="Line 32"/>
          <p:cNvSpPr>
            <a:spLocks noChangeShapeType="1"/>
          </p:cNvSpPr>
          <p:nvPr/>
        </p:nvSpPr>
        <p:spPr bwMode="auto">
          <a:xfrm>
            <a:off x="4716463" y="270827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63" name="Rectangle 33"/>
          <p:cNvSpPr>
            <a:spLocks noChangeArrowheads="1"/>
          </p:cNvSpPr>
          <p:nvPr/>
        </p:nvSpPr>
        <p:spPr bwMode="auto">
          <a:xfrm>
            <a:off x="6516688" y="249237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Single</a:t>
            </a:r>
            <a:endParaRPr lang="cs-CZ" altLang="cs-CZ" sz="2400">
              <a:latin typeface="Times New Roman" pitchFamily="18" charset="0"/>
            </a:endParaRPr>
          </a:p>
        </p:txBody>
      </p:sp>
      <p:sp>
        <p:nvSpPr>
          <p:cNvPr id="57364" name="Rectangle 34"/>
          <p:cNvSpPr>
            <a:spLocks noChangeArrowheads="1"/>
          </p:cNvSpPr>
          <p:nvPr/>
        </p:nvSpPr>
        <p:spPr bwMode="auto">
          <a:xfrm>
            <a:off x="3851275" y="3213100"/>
            <a:ext cx="18716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Sekundární kanál</a:t>
            </a:r>
            <a:endParaRPr lang="cs-CZ" altLang="cs-CZ" sz="2400">
              <a:latin typeface="Times New Roman" pitchFamily="18" charset="0"/>
            </a:endParaRPr>
          </a:p>
        </p:txBody>
      </p:sp>
      <p:sp>
        <p:nvSpPr>
          <p:cNvPr id="57365" name="Line 35"/>
          <p:cNvSpPr>
            <a:spLocks noChangeShapeType="1"/>
          </p:cNvSpPr>
          <p:nvPr/>
        </p:nvSpPr>
        <p:spPr bwMode="auto">
          <a:xfrm flipH="1">
            <a:off x="4749800" y="4148138"/>
            <a:ext cx="395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66" name="Rectangle 36"/>
          <p:cNvSpPr>
            <a:spLocks noChangeArrowheads="1"/>
          </p:cNvSpPr>
          <p:nvPr/>
        </p:nvSpPr>
        <p:spPr bwMode="auto">
          <a:xfrm>
            <a:off x="5148263" y="5300663"/>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CD-ROM</a:t>
            </a:r>
            <a:endParaRPr lang="cs-CZ" altLang="cs-CZ" sz="2400">
              <a:latin typeface="Times New Roman" pitchFamily="18" charset="0"/>
            </a:endParaRPr>
          </a:p>
        </p:txBody>
      </p:sp>
      <p:sp>
        <p:nvSpPr>
          <p:cNvPr id="57367" name="Rectangle 37"/>
          <p:cNvSpPr>
            <a:spLocks noChangeArrowheads="1"/>
          </p:cNvSpPr>
          <p:nvPr/>
        </p:nvSpPr>
        <p:spPr bwMode="auto">
          <a:xfrm>
            <a:off x="5148263" y="6019800"/>
            <a:ext cx="1295400" cy="431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ZIP</a:t>
            </a:r>
            <a:endParaRPr lang="cs-CZ" altLang="cs-CZ" sz="2400">
              <a:latin typeface="Times New Roman" pitchFamily="18" charset="0"/>
            </a:endParaRPr>
          </a:p>
        </p:txBody>
      </p:sp>
      <p:sp>
        <p:nvSpPr>
          <p:cNvPr id="57368" name="Line 38"/>
          <p:cNvSpPr>
            <a:spLocks noChangeShapeType="1"/>
          </p:cNvSpPr>
          <p:nvPr/>
        </p:nvSpPr>
        <p:spPr bwMode="auto">
          <a:xfrm>
            <a:off x="4716463" y="5516563"/>
            <a:ext cx="0" cy="719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69" name="Oval 39"/>
          <p:cNvSpPr>
            <a:spLocks noChangeArrowheads="1"/>
          </p:cNvSpPr>
          <p:nvPr/>
        </p:nvSpPr>
        <p:spPr bwMode="auto">
          <a:xfrm>
            <a:off x="4681538" y="5478463"/>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cs-CZ" altLang="cs-CZ"/>
          </a:p>
        </p:txBody>
      </p:sp>
      <p:sp>
        <p:nvSpPr>
          <p:cNvPr id="57370" name="Line 40"/>
          <p:cNvSpPr>
            <a:spLocks noChangeShapeType="1"/>
          </p:cNvSpPr>
          <p:nvPr/>
        </p:nvSpPr>
        <p:spPr bwMode="auto">
          <a:xfrm flipH="1">
            <a:off x="4716463" y="5516563"/>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71" name="Line 41"/>
          <p:cNvSpPr>
            <a:spLocks noChangeShapeType="1"/>
          </p:cNvSpPr>
          <p:nvPr/>
        </p:nvSpPr>
        <p:spPr bwMode="auto">
          <a:xfrm flipH="1">
            <a:off x="3598863" y="5011738"/>
            <a:ext cx="11160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72" name="Line 42"/>
          <p:cNvSpPr>
            <a:spLocks noChangeShapeType="1"/>
          </p:cNvSpPr>
          <p:nvPr/>
        </p:nvSpPr>
        <p:spPr bwMode="auto">
          <a:xfrm>
            <a:off x="4716463" y="5011738"/>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73" name="Rectangle 43"/>
          <p:cNvSpPr>
            <a:spLocks noChangeArrowheads="1"/>
          </p:cNvSpPr>
          <p:nvPr/>
        </p:nvSpPr>
        <p:spPr bwMode="auto">
          <a:xfrm>
            <a:off x="2700338" y="5948363"/>
            <a:ext cx="19431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r>
              <a:rPr lang="cs-CZ" altLang="cs-CZ" sz="2000">
                <a:latin typeface="Times New Roman" pitchFamily="18" charset="0"/>
              </a:rPr>
              <a:t>Sekundární kanál</a:t>
            </a:r>
            <a:endParaRPr lang="cs-CZ" altLang="cs-CZ" sz="2400">
              <a:latin typeface="Times New Roman" pitchFamily="18" charset="0"/>
            </a:endParaRPr>
          </a:p>
        </p:txBody>
      </p:sp>
      <p:sp>
        <p:nvSpPr>
          <p:cNvPr id="57374" name="Rectangle 44"/>
          <p:cNvSpPr>
            <a:spLocks noChangeArrowheads="1"/>
          </p:cNvSpPr>
          <p:nvPr/>
        </p:nvSpPr>
        <p:spPr bwMode="auto">
          <a:xfrm>
            <a:off x="6516688" y="530066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Master</a:t>
            </a:r>
            <a:endParaRPr lang="cs-CZ" altLang="cs-CZ" sz="2400">
              <a:latin typeface="Times New Roman" pitchFamily="18" charset="0"/>
            </a:endParaRPr>
          </a:p>
        </p:txBody>
      </p:sp>
      <p:sp>
        <p:nvSpPr>
          <p:cNvPr id="57375" name="Rectangle 45"/>
          <p:cNvSpPr>
            <a:spLocks noChangeArrowheads="1"/>
          </p:cNvSpPr>
          <p:nvPr/>
        </p:nvSpPr>
        <p:spPr bwMode="auto">
          <a:xfrm>
            <a:off x="6516688" y="594836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cs-CZ" altLang="cs-CZ" sz="2000">
                <a:latin typeface="Times New Roman" pitchFamily="18" charset="0"/>
              </a:rPr>
              <a:t>Slave</a:t>
            </a:r>
            <a:endParaRPr lang="cs-CZ" altLang="cs-CZ" sz="2400">
              <a:latin typeface="Times New Roman" pitchFamily="18" charset="0"/>
            </a:endParaRPr>
          </a:p>
        </p:txBody>
      </p:sp>
      <p:sp>
        <p:nvSpPr>
          <p:cNvPr id="57376" name="Line 46"/>
          <p:cNvSpPr>
            <a:spLocks noChangeShapeType="1"/>
          </p:cNvSpPr>
          <p:nvPr/>
        </p:nvSpPr>
        <p:spPr bwMode="auto">
          <a:xfrm flipV="1">
            <a:off x="4787900" y="2852738"/>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77" name="Line 55"/>
          <p:cNvSpPr>
            <a:spLocks noChangeShapeType="1"/>
          </p:cNvSpPr>
          <p:nvPr/>
        </p:nvSpPr>
        <p:spPr bwMode="auto">
          <a:xfrm>
            <a:off x="3429000" y="3106738"/>
            <a:ext cx="533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78" name="Line 56"/>
          <p:cNvSpPr>
            <a:spLocks noChangeShapeType="1"/>
          </p:cNvSpPr>
          <p:nvPr/>
        </p:nvSpPr>
        <p:spPr bwMode="auto">
          <a:xfrm>
            <a:off x="3962400" y="2878138"/>
            <a:ext cx="0" cy="228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79" name="Line 57"/>
          <p:cNvSpPr>
            <a:spLocks noChangeShapeType="1"/>
          </p:cNvSpPr>
          <p:nvPr/>
        </p:nvSpPr>
        <p:spPr bwMode="auto">
          <a:xfrm>
            <a:off x="3962400" y="2878138"/>
            <a:ext cx="381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0" name="Line 58"/>
          <p:cNvSpPr>
            <a:spLocks noChangeShapeType="1"/>
          </p:cNvSpPr>
          <p:nvPr/>
        </p:nvSpPr>
        <p:spPr bwMode="auto">
          <a:xfrm>
            <a:off x="1676400" y="1887538"/>
            <a:ext cx="2667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1" name="Line 59"/>
          <p:cNvSpPr>
            <a:spLocks noChangeShapeType="1"/>
          </p:cNvSpPr>
          <p:nvPr/>
        </p:nvSpPr>
        <p:spPr bwMode="auto">
          <a:xfrm>
            <a:off x="4343400" y="1887538"/>
            <a:ext cx="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2" name="Rectangle 60"/>
          <p:cNvSpPr>
            <a:spLocks noChangeArrowheads="1"/>
          </p:cNvSpPr>
          <p:nvPr/>
        </p:nvSpPr>
        <p:spPr bwMode="auto">
          <a:xfrm>
            <a:off x="2286000" y="21923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cs-CZ" altLang="cs-CZ" sz="2000">
                <a:latin typeface="Times New Roman" pitchFamily="18" charset="0"/>
              </a:rPr>
              <a:t>ATA-2</a:t>
            </a:r>
            <a:endParaRPr lang="cs-CZ" altLang="cs-CZ" sz="2400">
              <a:latin typeface="Times New Roman" pitchFamily="18" charset="0"/>
            </a:endParaRPr>
          </a:p>
        </p:txBody>
      </p:sp>
      <p:sp>
        <p:nvSpPr>
          <p:cNvPr id="57383" name="Line 61"/>
          <p:cNvSpPr>
            <a:spLocks noChangeShapeType="1"/>
          </p:cNvSpPr>
          <p:nvPr/>
        </p:nvSpPr>
        <p:spPr bwMode="auto">
          <a:xfrm>
            <a:off x="3598863" y="2078038"/>
            <a:ext cx="1565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4" name="Line 62"/>
          <p:cNvSpPr>
            <a:spLocks noChangeShapeType="1"/>
          </p:cNvSpPr>
          <p:nvPr/>
        </p:nvSpPr>
        <p:spPr bwMode="auto">
          <a:xfrm flipH="1">
            <a:off x="4724400" y="62309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57385" name="Line 64"/>
          <p:cNvSpPr>
            <a:spLocks noChangeShapeType="1"/>
          </p:cNvSpPr>
          <p:nvPr/>
        </p:nvSpPr>
        <p:spPr bwMode="auto">
          <a:xfrm>
            <a:off x="3371850" y="5727700"/>
            <a:ext cx="533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6" name="Line 65"/>
          <p:cNvSpPr>
            <a:spLocks noChangeShapeType="1"/>
          </p:cNvSpPr>
          <p:nvPr/>
        </p:nvSpPr>
        <p:spPr bwMode="auto">
          <a:xfrm>
            <a:off x="3905250" y="5499100"/>
            <a:ext cx="0" cy="228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7" name="Line 66"/>
          <p:cNvSpPr>
            <a:spLocks noChangeShapeType="1"/>
          </p:cNvSpPr>
          <p:nvPr/>
        </p:nvSpPr>
        <p:spPr bwMode="auto">
          <a:xfrm>
            <a:off x="3905250" y="5499100"/>
            <a:ext cx="381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8" name="Line 67"/>
          <p:cNvSpPr>
            <a:spLocks noChangeShapeType="1"/>
          </p:cNvSpPr>
          <p:nvPr/>
        </p:nvSpPr>
        <p:spPr bwMode="auto">
          <a:xfrm>
            <a:off x="1619250" y="4508500"/>
            <a:ext cx="26670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57389" name="Line 68"/>
          <p:cNvSpPr>
            <a:spLocks noChangeShapeType="1"/>
          </p:cNvSpPr>
          <p:nvPr/>
        </p:nvSpPr>
        <p:spPr bwMode="auto">
          <a:xfrm>
            <a:off x="4286250" y="4508500"/>
            <a:ext cx="0" cy="9906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p:txBody>
          <a:bodyPr/>
          <a:lstStyle/>
          <a:p>
            <a:pPr eaLnBrk="1" hangingPunct="1"/>
            <a:r>
              <a:rPr lang="cs-CZ" altLang="cs-CZ" dirty="0"/>
              <a:t>Další vývoj ATA rozhraní</a:t>
            </a:r>
          </a:p>
        </p:txBody>
      </p:sp>
      <p:sp>
        <p:nvSpPr>
          <p:cNvPr id="58371" name="Rectangle 1027"/>
          <p:cNvSpPr>
            <a:spLocks noGrp="1" noChangeArrowheads="1"/>
          </p:cNvSpPr>
          <p:nvPr>
            <p:ph type="body" idx="1"/>
          </p:nvPr>
        </p:nvSpPr>
        <p:spPr/>
        <p:txBody>
          <a:bodyPr/>
          <a:lstStyle/>
          <a:p>
            <a:pPr eaLnBrk="1" hangingPunct="1"/>
            <a:r>
              <a:rPr lang="cs-CZ" altLang="cs-CZ" sz="2000" dirty="0"/>
              <a:t>ATA3 - rok 1997 - přináší podporu S.M.A.R.T. technologie</a:t>
            </a:r>
          </a:p>
          <a:p>
            <a:pPr eaLnBrk="1" hangingPunct="1"/>
            <a:r>
              <a:rPr lang="cs-CZ" altLang="cs-CZ" sz="2000" dirty="0"/>
              <a:t>ATA4 - rok 1998 </a:t>
            </a:r>
            <a:endParaRPr lang="cs-CZ" altLang="cs-CZ" dirty="0"/>
          </a:p>
          <a:p>
            <a:pPr lvl="1" eaLnBrk="1" hangingPunct="1"/>
            <a:r>
              <a:rPr lang="cs-CZ" altLang="cs-CZ" sz="1600" dirty="0"/>
              <a:t>nový propojovací kabel s </a:t>
            </a:r>
            <a:r>
              <a:rPr lang="cs-CZ" altLang="cs-CZ" sz="1600" b="1" dirty="0"/>
              <a:t>80 vodiči</a:t>
            </a:r>
            <a:r>
              <a:rPr lang="cs-CZ" altLang="cs-CZ" sz="1600" dirty="0"/>
              <a:t>. </a:t>
            </a:r>
          </a:p>
          <a:p>
            <a:pPr lvl="1" eaLnBrk="1" hangingPunct="1"/>
            <a:r>
              <a:rPr lang="cs-CZ" altLang="cs-CZ" sz="1600" dirty="0" err="1"/>
              <a:t>Režím</a:t>
            </a:r>
            <a:r>
              <a:rPr lang="cs-CZ" altLang="cs-CZ" sz="1600" dirty="0"/>
              <a:t> UltraDMA33</a:t>
            </a:r>
          </a:p>
          <a:p>
            <a:pPr lvl="1" eaLnBrk="1" hangingPunct="1"/>
            <a:r>
              <a:rPr lang="cs-CZ" altLang="cs-CZ" sz="1600" dirty="0"/>
              <a:t>Datové přenosy jsou zabezpečeny CRC kontrolním součtem</a:t>
            </a:r>
          </a:p>
          <a:p>
            <a:pPr lvl="1" eaLnBrk="1" hangingPunct="1"/>
            <a:r>
              <a:rPr lang="cs-CZ" altLang="cs-CZ" sz="1600" dirty="0"/>
              <a:t>zavedena podpora řazení příkazů do front (zařízení příjme několik povelů současně, uloží je do fronty a vykoná v optimálním pořadí - vhodné u multitaskingu)</a:t>
            </a:r>
            <a:endParaRPr lang="en-US" altLang="cs-CZ" sz="1800" dirty="0"/>
          </a:p>
          <a:p>
            <a:pPr eaLnBrk="1" hangingPunct="1"/>
            <a:r>
              <a:rPr lang="cs-CZ" altLang="cs-CZ" sz="2000" dirty="0"/>
              <a:t>ATA5 – rok 1999</a:t>
            </a:r>
          </a:p>
          <a:p>
            <a:pPr lvl="1" eaLnBrk="1" hangingPunct="1"/>
            <a:r>
              <a:rPr lang="cs-CZ" altLang="cs-CZ" sz="1600" dirty="0"/>
              <a:t>Režim Ultra-DMA 4 je podle své přenosové rychlosti (66 MB/s) také označován jako Ultra-DMA 66 nebo Ultra-ATA 66</a:t>
            </a:r>
          </a:p>
          <a:p>
            <a:pPr lvl="1" eaLnBrk="1" hangingPunct="1"/>
            <a:r>
              <a:rPr lang="cs-CZ" altLang="cs-CZ" sz="1600" dirty="0"/>
              <a:t>Dovoluje automatickou detekci kabelu se 40, resp. 80 vodiči</a:t>
            </a:r>
            <a:endParaRPr lang="cs-CZ" altLang="cs-CZ" sz="1800" dirty="0"/>
          </a:p>
          <a:p>
            <a:pPr eaLnBrk="1" hangingPunct="1"/>
            <a:r>
              <a:rPr lang="cs-CZ" altLang="cs-CZ" sz="2000" dirty="0"/>
              <a:t>ATA6 - rok 2000</a:t>
            </a:r>
          </a:p>
          <a:p>
            <a:pPr lvl="1" eaLnBrk="1" hangingPunct="1"/>
            <a:r>
              <a:rPr lang="cs-CZ" altLang="cs-CZ" sz="1600" dirty="0"/>
              <a:t>Rozšiřuje režim LBA, který místo 28-bitové adresy sektoru používá adresu </a:t>
            </a:r>
            <a:r>
              <a:rPr lang="cs-CZ" altLang="cs-CZ" sz="1600" b="1" dirty="0"/>
              <a:t>48bitovou</a:t>
            </a:r>
            <a:r>
              <a:rPr lang="cs-CZ" altLang="cs-CZ" sz="1600" dirty="0"/>
              <a:t> </a:t>
            </a:r>
            <a:r>
              <a:rPr lang="cs-CZ" altLang="cs-CZ" sz="1600" dirty="0">
                <a:sym typeface="Symbol" pitchFamily="18" charset="2"/>
              </a:rPr>
              <a:t> max. velikost pevného disku je 144 PB (</a:t>
            </a:r>
            <a:r>
              <a:rPr lang="cs-CZ" altLang="cs-CZ" sz="1600" dirty="0" err="1">
                <a:sym typeface="Symbol" pitchFamily="18" charset="2"/>
              </a:rPr>
              <a:t>Pentabyte</a:t>
            </a:r>
            <a:r>
              <a:rPr lang="cs-CZ" altLang="cs-CZ" sz="1600" dirty="0">
                <a:sym typeface="Symbol" pitchFamily="18" charset="2"/>
              </a:rPr>
              <a:t>)</a:t>
            </a:r>
            <a:endParaRPr lang="cs-CZ" altLang="cs-CZ"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cs-CZ" altLang="cs-CZ"/>
              <a:t>S.M.A.R.T.</a:t>
            </a:r>
          </a:p>
        </p:txBody>
      </p:sp>
      <p:sp>
        <p:nvSpPr>
          <p:cNvPr id="59395" name="Rectangle 3"/>
          <p:cNvSpPr>
            <a:spLocks noGrp="1" noChangeArrowheads="1"/>
          </p:cNvSpPr>
          <p:nvPr>
            <p:ph type="body" idx="1"/>
          </p:nvPr>
        </p:nvSpPr>
        <p:spPr/>
        <p:txBody>
          <a:bodyPr/>
          <a:lstStyle/>
          <a:p>
            <a:pPr eaLnBrk="1" hangingPunct="1">
              <a:lnSpc>
                <a:spcPct val="80000"/>
              </a:lnSpc>
            </a:pPr>
            <a:r>
              <a:rPr lang="cs-CZ" altLang="cs-CZ" sz="1600"/>
              <a:t>Self Monitoring Analysys and Reporting Technology - technologie pro sebemonitorování a kontrolu. </a:t>
            </a:r>
          </a:p>
          <a:p>
            <a:pPr eaLnBrk="1" hangingPunct="1">
              <a:lnSpc>
                <a:spcPct val="80000"/>
              </a:lnSpc>
            </a:pPr>
            <a:r>
              <a:rPr lang="cs-CZ" altLang="cs-CZ" sz="1600"/>
              <a:t>Během vývoje se EIDE jednotky staly inteligentní a disponují funkcí, které přímo nesouvisí s ukládáním a čtením uživatelských dat</a:t>
            </a:r>
          </a:p>
          <a:p>
            <a:pPr eaLnBrk="1" hangingPunct="1">
              <a:lnSpc>
                <a:spcPct val="80000"/>
              </a:lnSpc>
            </a:pPr>
            <a:r>
              <a:rPr lang="cs-CZ" altLang="cs-CZ" sz="1600"/>
              <a:t>Technologie S.M.A.R.T. byla vymyšlena za účelem </a:t>
            </a:r>
            <a:r>
              <a:rPr lang="cs-CZ" altLang="cs-CZ" sz="1600" b="1"/>
              <a:t>předcházení selhání disku</a:t>
            </a:r>
            <a:r>
              <a:rPr lang="cs-CZ" altLang="cs-CZ" sz="1600"/>
              <a:t> a byla zahrnuta do specifikace ATA/ATAPI-3</a:t>
            </a:r>
          </a:p>
          <a:p>
            <a:pPr eaLnBrk="1" hangingPunct="1">
              <a:lnSpc>
                <a:spcPct val="80000"/>
              </a:lnSpc>
            </a:pPr>
            <a:r>
              <a:rPr lang="cs-CZ" altLang="cs-CZ" sz="1600"/>
              <a:t>Statistiky říkají, že pomocí S.M.A.R.T. lze asi ve 30% úspěšně předejít havárii disku</a:t>
            </a:r>
          </a:p>
          <a:p>
            <a:pPr eaLnBrk="1" hangingPunct="1">
              <a:lnSpc>
                <a:spcPct val="80000"/>
              </a:lnSpc>
            </a:pPr>
            <a:r>
              <a:rPr lang="cs-CZ" altLang="cs-CZ" sz="1600"/>
              <a:t>V podstatě lze selhání rozdělit na dva typy poruch: </a:t>
            </a:r>
          </a:p>
          <a:p>
            <a:pPr lvl="1" eaLnBrk="1" hangingPunct="1">
              <a:lnSpc>
                <a:spcPct val="80000"/>
              </a:lnSpc>
            </a:pPr>
            <a:r>
              <a:rPr lang="cs-CZ" altLang="cs-CZ" sz="1600"/>
              <a:t>"náhlá smrt", kdy např. vlivem teplotního šoku odejde elektronika  </a:t>
            </a:r>
          </a:p>
          <a:p>
            <a:pPr lvl="1" eaLnBrk="1" hangingPunct="1">
              <a:lnSpc>
                <a:spcPct val="80000"/>
              </a:lnSpc>
            </a:pPr>
            <a:r>
              <a:rPr lang="cs-CZ" altLang="cs-CZ" sz="1600"/>
              <a:t>pozvolná, sledovatelná a předvídatelná degradace některých parametrů. S.M.A.R.T. může  pomoci pouze v druhém případě</a:t>
            </a:r>
            <a:br>
              <a:rPr lang="cs-CZ" altLang="cs-CZ" sz="1600"/>
            </a:br>
            <a:endParaRPr lang="cs-CZ" altLang="cs-CZ" sz="1400"/>
          </a:p>
          <a:p>
            <a:pPr eaLnBrk="1" hangingPunct="1">
              <a:lnSpc>
                <a:spcPct val="80000"/>
              </a:lnSpc>
            </a:pPr>
            <a:r>
              <a:rPr lang="cs-CZ" altLang="cs-CZ" sz="1600"/>
              <a:t>Disk trvale sleduje a zaznamenává různé parametry (přímo na disk nebo do EEPROM), během nečinnosti navíc může sám provádět skenování povrchu a při překročení výrobcem nastavených prahových hodnot vydá varovné hlášení</a:t>
            </a:r>
          </a:p>
          <a:p>
            <a:pPr eaLnBrk="1" hangingPunct="1">
              <a:lnSpc>
                <a:spcPct val="80000"/>
              </a:lnSpc>
            </a:pPr>
            <a:r>
              <a:rPr lang="cs-CZ" altLang="cs-CZ" sz="1600"/>
              <a:t>Disk ovšem sám „nezakřičí“, je třeba použít nějaký software k přečtení S.M.A.R.T. statistik. </a:t>
            </a:r>
          </a:p>
          <a:p>
            <a:pPr eaLnBrk="1" hangingPunct="1">
              <a:lnSpc>
                <a:spcPct val="80000"/>
              </a:lnSpc>
            </a:pPr>
            <a:r>
              <a:rPr lang="cs-CZ" altLang="cs-CZ" sz="1600"/>
              <a:t>Většina nových BIOSů  kontroluje S.M.A.R.T. status během POST (po zapnutí a HW resetu) a v případě problémů by se měla objevit nějaká hláška typu "</a:t>
            </a:r>
            <a:r>
              <a:rPr lang="cs-CZ" altLang="cs-CZ" sz="1600" i="1"/>
              <a:t>S.M.A.R.T. status invalid</a:t>
            </a:r>
            <a:r>
              <a:rPr lang="cs-CZ" altLang="cs-CZ" sz="1600"/>
              <a:t>"</a:t>
            </a:r>
            <a:r>
              <a:rPr lang="cs-CZ" altLang="cs-CZ" sz="150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04664"/>
            <a:ext cx="7853989" cy="6187082"/>
          </a:xfrm>
        </p:spPr>
      </p:pic>
    </p:spTree>
    <p:extLst>
      <p:ext uri="{BB962C8B-B14F-4D97-AF65-F5344CB8AC3E}">
        <p14:creationId xmlns:p14="http://schemas.microsoft.com/office/powerpoint/2010/main" val="126740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727"/>
            <a:ext cx="7067128" cy="6633982"/>
          </a:xfrm>
        </p:spPr>
      </p:pic>
    </p:spTree>
    <p:extLst>
      <p:ext uri="{BB962C8B-B14F-4D97-AF65-F5344CB8AC3E}">
        <p14:creationId xmlns:p14="http://schemas.microsoft.com/office/powerpoint/2010/main" val="71419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adpis 1"/>
          <p:cNvSpPr>
            <a:spLocks noGrp="1" noChangeArrowheads="1"/>
          </p:cNvSpPr>
          <p:nvPr>
            <p:ph type="title"/>
          </p:nvPr>
        </p:nvSpPr>
        <p:spPr/>
        <p:txBody>
          <a:bodyPr/>
          <a:lstStyle/>
          <a:p>
            <a:r>
              <a:rPr lang="cs-CZ" altLang="cs-CZ" dirty="0"/>
              <a:t>Čtení magnetického záznamu</a:t>
            </a:r>
          </a:p>
        </p:txBody>
      </p:sp>
      <p:graphicFrame>
        <p:nvGraphicFramePr>
          <p:cNvPr id="4" name="Tabulka 4"/>
          <p:cNvGraphicFramePr>
            <a:graphicFrameLocks noGrp="1"/>
          </p:cNvGraphicFramePr>
          <p:nvPr>
            <p:extLst>
              <p:ext uri="{D42A27DB-BD31-4B8C-83A1-F6EECF244321}">
                <p14:modId xmlns:p14="http://schemas.microsoft.com/office/powerpoint/2010/main" val="873847660"/>
              </p:ext>
            </p:extLst>
          </p:nvPr>
        </p:nvGraphicFramePr>
        <p:xfrm>
          <a:off x="1187624" y="2852936"/>
          <a:ext cx="6481772" cy="369888"/>
        </p:xfrm>
        <a:graphic>
          <a:graphicData uri="http://schemas.openxmlformats.org/drawingml/2006/table">
            <a:tbl>
              <a:tblPr firstRow="1" bandRow="1">
                <a:tableStyleId>{5C22544A-7EE6-4342-B048-85BDC9FD1C3A}</a:tableStyleId>
              </a:tblPr>
              <a:tblGrid>
                <a:gridCol w="249299">
                  <a:extLst>
                    <a:ext uri="{9D8B030D-6E8A-4147-A177-3AD203B41FA5}">
                      <a16:colId xmlns:a16="http://schemas.microsoft.com/office/drawing/2014/main" val="20000"/>
                    </a:ext>
                  </a:extLst>
                </a:gridCol>
                <a:gridCol w="249299">
                  <a:extLst>
                    <a:ext uri="{9D8B030D-6E8A-4147-A177-3AD203B41FA5}">
                      <a16:colId xmlns:a16="http://schemas.microsoft.com/office/drawing/2014/main" val="20001"/>
                    </a:ext>
                  </a:extLst>
                </a:gridCol>
                <a:gridCol w="249299">
                  <a:extLst>
                    <a:ext uri="{9D8B030D-6E8A-4147-A177-3AD203B41FA5}">
                      <a16:colId xmlns:a16="http://schemas.microsoft.com/office/drawing/2014/main" val="20002"/>
                    </a:ext>
                  </a:extLst>
                </a:gridCol>
                <a:gridCol w="249299">
                  <a:extLst>
                    <a:ext uri="{9D8B030D-6E8A-4147-A177-3AD203B41FA5}">
                      <a16:colId xmlns:a16="http://schemas.microsoft.com/office/drawing/2014/main" val="20003"/>
                    </a:ext>
                  </a:extLst>
                </a:gridCol>
                <a:gridCol w="249299">
                  <a:extLst>
                    <a:ext uri="{9D8B030D-6E8A-4147-A177-3AD203B41FA5}">
                      <a16:colId xmlns:a16="http://schemas.microsoft.com/office/drawing/2014/main" val="20004"/>
                    </a:ext>
                  </a:extLst>
                </a:gridCol>
                <a:gridCol w="237684">
                  <a:extLst>
                    <a:ext uri="{9D8B030D-6E8A-4147-A177-3AD203B41FA5}">
                      <a16:colId xmlns:a16="http://schemas.microsoft.com/office/drawing/2014/main" val="20005"/>
                    </a:ext>
                  </a:extLst>
                </a:gridCol>
                <a:gridCol w="260912">
                  <a:extLst>
                    <a:ext uri="{9D8B030D-6E8A-4147-A177-3AD203B41FA5}">
                      <a16:colId xmlns:a16="http://schemas.microsoft.com/office/drawing/2014/main" val="20006"/>
                    </a:ext>
                  </a:extLst>
                </a:gridCol>
                <a:gridCol w="249299">
                  <a:extLst>
                    <a:ext uri="{9D8B030D-6E8A-4147-A177-3AD203B41FA5}">
                      <a16:colId xmlns:a16="http://schemas.microsoft.com/office/drawing/2014/main" val="20007"/>
                    </a:ext>
                  </a:extLst>
                </a:gridCol>
                <a:gridCol w="249299">
                  <a:extLst>
                    <a:ext uri="{9D8B030D-6E8A-4147-A177-3AD203B41FA5}">
                      <a16:colId xmlns:a16="http://schemas.microsoft.com/office/drawing/2014/main" val="20008"/>
                    </a:ext>
                  </a:extLst>
                </a:gridCol>
                <a:gridCol w="249299">
                  <a:extLst>
                    <a:ext uri="{9D8B030D-6E8A-4147-A177-3AD203B41FA5}">
                      <a16:colId xmlns:a16="http://schemas.microsoft.com/office/drawing/2014/main" val="20009"/>
                    </a:ext>
                  </a:extLst>
                </a:gridCol>
                <a:gridCol w="249299">
                  <a:extLst>
                    <a:ext uri="{9D8B030D-6E8A-4147-A177-3AD203B41FA5}">
                      <a16:colId xmlns:a16="http://schemas.microsoft.com/office/drawing/2014/main" val="20010"/>
                    </a:ext>
                  </a:extLst>
                </a:gridCol>
                <a:gridCol w="249299">
                  <a:extLst>
                    <a:ext uri="{9D8B030D-6E8A-4147-A177-3AD203B41FA5}">
                      <a16:colId xmlns:a16="http://schemas.microsoft.com/office/drawing/2014/main" val="20011"/>
                    </a:ext>
                  </a:extLst>
                </a:gridCol>
                <a:gridCol w="249299">
                  <a:extLst>
                    <a:ext uri="{9D8B030D-6E8A-4147-A177-3AD203B41FA5}">
                      <a16:colId xmlns:a16="http://schemas.microsoft.com/office/drawing/2014/main" val="20012"/>
                    </a:ext>
                  </a:extLst>
                </a:gridCol>
                <a:gridCol w="249299">
                  <a:extLst>
                    <a:ext uri="{9D8B030D-6E8A-4147-A177-3AD203B41FA5}">
                      <a16:colId xmlns:a16="http://schemas.microsoft.com/office/drawing/2014/main" val="20013"/>
                    </a:ext>
                  </a:extLst>
                </a:gridCol>
                <a:gridCol w="249299">
                  <a:extLst>
                    <a:ext uri="{9D8B030D-6E8A-4147-A177-3AD203B41FA5}">
                      <a16:colId xmlns:a16="http://schemas.microsoft.com/office/drawing/2014/main" val="20014"/>
                    </a:ext>
                  </a:extLst>
                </a:gridCol>
                <a:gridCol w="249299">
                  <a:extLst>
                    <a:ext uri="{9D8B030D-6E8A-4147-A177-3AD203B41FA5}">
                      <a16:colId xmlns:a16="http://schemas.microsoft.com/office/drawing/2014/main" val="20015"/>
                    </a:ext>
                  </a:extLst>
                </a:gridCol>
                <a:gridCol w="249299">
                  <a:extLst>
                    <a:ext uri="{9D8B030D-6E8A-4147-A177-3AD203B41FA5}">
                      <a16:colId xmlns:a16="http://schemas.microsoft.com/office/drawing/2014/main" val="20016"/>
                    </a:ext>
                  </a:extLst>
                </a:gridCol>
                <a:gridCol w="249299">
                  <a:extLst>
                    <a:ext uri="{9D8B030D-6E8A-4147-A177-3AD203B41FA5}">
                      <a16:colId xmlns:a16="http://schemas.microsoft.com/office/drawing/2014/main" val="20017"/>
                    </a:ext>
                  </a:extLst>
                </a:gridCol>
                <a:gridCol w="249299">
                  <a:extLst>
                    <a:ext uri="{9D8B030D-6E8A-4147-A177-3AD203B41FA5}">
                      <a16:colId xmlns:a16="http://schemas.microsoft.com/office/drawing/2014/main" val="20018"/>
                    </a:ext>
                  </a:extLst>
                </a:gridCol>
                <a:gridCol w="249299">
                  <a:extLst>
                    <a:ext uri="{9D8B030D-6E8A-4147-A177-3AD203B41FA5}">
                      <a16:colId xmlns:a16="http://schemas.microsoft.com/office/drawing/2014/main" val="20019"/>
                    </a:ext>
                  </a:extLst>
                </a:gridCol>
                <a:gridCol w="249299">
                  <a:extLst>
                    <a:ext uri="{9D8B030D-6E8A-4147-A177-3AD203B41FA5}">
                      <a16:colId xmlns:a16="http://schemas.microsoft.com/office/drawing/2014/main" val="20020"/>
                    </a:ext>
                  </a:extLst>
                </a:gridCol>
                <a:gridCol w="249299">
                  <a:extLst>
                    <a:ext uri="{9D8B030D-6E8A-4147-A177-3AD203B41FA5}">
                      <a16:colId xmlns:a16="http://schemas.microsoft.com/office/drawing/2014/main" val="20021"/>
                    </a:ext>
                  </a:extLst>
                </a:gridCol>
                <a:gridCol w="249299">
                  <a:extLst>
                    <a:ext uri="{9D8B030D-6E8A-4147-A177-3AD203B41FA5}">
                      <a16:colId xmlns:a16="http://schemas.microsoft.com/office/drawing/2014/main" val="20022"/>
                    </a:ext>
                  </a:extLst>
                </a:gridCol>
                <a:gridCol w="249299">
                  <a:extLst>
                    <a:ext uri="{9D8B030D-6E8A-4147-A177-3AD203B41FA5}">
                      <a16:colId xmlns:a16="http://schemas.microsoft.com/office/drawing/2014/main" val="20023"/>
                    </a:ext>
                  </a:extLst>
                </a:gridCol>
                <a:gridCol w="249299">
                  <a:extLst>
                    <a:ext uri="{9D8B030D-6E8A-4147-A177-3AD203B41FA5}">
                      <a16:colId xmlns:a16="http://schemas.microsoft.com/office/drawing/2014/main" val="20024"/>
                    </a:ext>
                  </a:extLst>
                </a:gridCol>
                <a:gridCol w="249299">
                  <a:extLst>
                    <a:ext uri="{9D8B030D-6E8A-4147-A177-3AD203B41FA5}">
                      <a16:colId xmlns:a16="http://schemas.microsoft.com/office/drawing/2014/main" val="20025"/>
                    </a:ext>
                  </a:extLst>
                </a:gridCol>
              </a:tblGrid>
              <a:tr h="369888">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&gt;</a:t>
                      </a:r>
                    </a:p>
                  </a:txBody>
                  <a:tcPr marL="91455" marR="91455" marT="45603" marB="45603">
                    <a:solidFill>
                      <a:srgbClr val="92D050"/>
                    </a:solidFill>
                  </a:tcPr>
                </a:tc>
                <a:tc>
                  <a:txBody>
                    <a:bodyPr/>
                    <a:lstStyle/>
                    <a:p>
                      <a:r>
                        <a:rPr lang="cs-CZ" sz="1800" dirty="0"/>
                        <a:t>&lt;</a:t>
                      </a:r>
                    </a:p>
                  </a:txBody>
                  <a:tcPr marL="91455" marR="91455" marT="45603" marB="45603">
                    <a:solidFill>
                      <a:srgbClr val="FFC000"/>
                    </a:solidFill>
                  </a:tcPr>
                </a:tc>
                <a:tc>
                  <a:txBody>
                    <a:bodyPr/>
                    <a:lstStyle/>
                    <a:p>
                      <a:r>
                        <a:rPr lang="cs-CZ" sz="1800" dirty="0"/>
                        <a:t>&lt;</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extLst>
                  <a:ext uri="{0D108BD9-81ED-4DB2-BD59-A6C34878D82A}">
                    <a16:rowId xmlns:a16="http://schemas.microsoft.com/office/drawing/2014/main" val="10000"/>
                  </a:ext>
                </a:extLst>
              </a:tr>
            </a:tbl>
          </a:graphicData>
        </a:graphic>
      </p:graphicFrame>
      <p:sp>
        <p:nvSpPr>
          <p:cNvPr id="15420" name="TextovéPole 5"/>
          <p:cNvSpPr txBox="1">
            <a:spLocks noChangeArrowheads="1"/>
          </p:cNvSpPr>
          <p:nvPr/>
        </p:nvSpPr>
        <p:spPr bwMode="auto">
          <a:xfrm>
            <a:off x="3276774" y="1700213"/>
            <a:ext cx="2374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dirty="0"/>
              <a:t>Záznamová vrstva</a:t>
            </a:r>
          </a:p>
        </p:txBody>
      </p:sp>
      <p:sp>
        <p:nvSpPr>
          <p:cNvPr id="15423" name="TextovéPole 8"/>
          <p:cNvSpPr txBox="1">
            <a:spLocks noChangeArrowheads="1"/>
          </p:cNvSpPr>
          <p:nvPr/>
        </p:nvSpPr>
        <p:spPr bwMode="auto">
          <a:xfrm>
            <a:off x="3851449" y="3557786"/>
            <a:ext cx="16573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sz="1200"/>
              <a:t>Směr magnetizace</a:t>
            </a:r>
          </a:p>
        </p:txBody>
      </p:sp>
      <p:cxnSp>
        <p:nvCxnSpPr>
          <p:cNvPr id="11" name="Přímá spojnice se šipkou 10"/>
          <p:cNvCxnSpPr/>
          <p:nvPr/>
        </p:nvCxnSpPr>
        <p:spPr>
          <a:xfrm flipH="1" flipV="1">
            <a:off x="4356274" y="3222824"/>
            <a:ext cx="71438"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p:cNvCxnSpPr/>
          <p:nvPr/>
        </p:nvCxnSpPr>
        <p:spPr>
          <a:xfrm flipV="1">
            <a:off x="4464224" y="3275211"/>
            <a:ext cx="36513" cy="319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ulka 4">
            <a:extLst>
              <a:ext uri="{FF2B5EF4-FFF2-40B4-BE49-F238E27FC236}">
                <a16:creationId xmlns:a16="http://schemas.microsoft.com/office/drawing/2014/main" id="{0813E64B-76F7-46D5-A845-62073D5FB20E}"/>
              </a:ext>
            </a:extLst>
          </p:cNvPr>
          <p:cNvGraphicFramePr>
            <a:graphicFrameLocks noGrp="1"/>
          </p:cNvGraphicFramePr>
          <p:nvPr>
            <p:extLst>
              <p:ext uri="{D42A27DB-BD31-4B8C-83A1-F6EECF244321}">
                <p14:modId xmlns:p14="http://schemas.microsoft.com/office/powerpoint/2010/main" val="329821085"/>
              </p:ext>
            </p:extLst>
          </p:nvPr>
        </p:nvGraphicFramePr>
        <p:xfrm>
          <a:off x="1187624" y="2483048"/>
          <a:ext cx="6481772" cy="369888"/>
        </p:xfrm>
        <a:graphic>
          <a:graphicData uri="http://schemas.openxmlformats.org/drawingml/2006/table">
            <a:tbl>
              <a:tblPr firstRow="1" bandRow="1">
                <a:tableStyleId>{5C22544A-7EE6-4342-B048-85BDC9FD1C3A}</a:tableStyleId>
              </a:tblPr>
              <a:tblGrid>
                <a:gridCol w="249299">
                  <a:extLst>
                    <a:ext uri="{9D8B030D-6E8A-4147-A177-3AD203B41FA5}">
                      <a16:colId xmlns:a16="http://schemas.microsoft.com/office/drawing/2014/main" val="20000"/>
                    </a:ext>
                  </a:extLst>
                </a:gridCol>
                <a:gridCol w="249299">
                  <a:extLst>
                    <a:ext uri="{9D8B030D-6E8A-4147-A177-3AD203B41FA5}">
                      <a16:colId xmlns:a16="http://schemas.microsoft.com/office/drawing/2014/main" val="20001"/>
                    </a:ext>
                  </a:extLst>
                </a:gridCol>
                <a:gridCol w="249299">
                  <a:extLst>
                    <a:ext uri="{9D8B030D-6E8A-4147-A177-3AD203B41FA5}">
                      <a16:colId xmlns:a16="http://schemas.microsoft.com/office/drawing/2014/main" val="20002"/>
                    </a:ext>
                  </a:extLst>
                </a:gridCol>
                <a:gridCol w="249299">
                  <a:extLst>
                    <a:ext uri="{9D8B030D-6E8A-4147-A177-3AD203B41FA5}">
                      <a16:colId xmlns:a16="http://schemas.microsoft.com/office/drawing/2014/main" val="20003"/>
                    </a:ext>
                  </a:extLst>
                </a:gridCol>
                <a:gridCol w="249299">
                  <a:extLst>
                    <a:ext uri="{9D8B030D-6E8A-4147-A177-3AD203B41FA5}">
                      <a16:colId xmlns:a16="http://schemas.microsoft.com/office/drawing/2014/main" val="20004"/>
                    </a:ext>
                  </a:extLst>
                </a:gridCol>
                <a:gridCol w="237684">
                  <a:extLst>
                    <a:ext uri="{9D8B030D-6E8A-4147-A177-3AD203B41FA5}">
                      <a16:colId xmlns:a16="http://schemas.microsoft.com/office/drawing/2014/main" val="20005"/>
                    </a:ext>
                  </a:extLst>
                </a:gridCol>
                <a:gridCol w="260912">
                  <a:extLst>
                    <a:ext uri="{9D8B030D-6E8A-4147-A177-3AD203B41FA5}">
                      <a16:colId xmlns:a16="http://schemas.microsoft.com/office/drawing/2014/main" val="20006"/>
                    </a:ext>
                  </a:extLst>
                </a:gridCol>
                <a:gridCol w="249299">
                  <a:extLst>
                    <a:ext uri="{9D8B030D-6E8A-4147-A177-3AD203B41FA5}">
                      <a16:colId xmlns:a16="http://schemas.microsoft.com/office/drawing/2014/main" val="20007"/>
                    </a:ext>
                  </a:extLst>
                </a:gridCol>
                <a:gridCol w="249299">
                  <a:extLst>
                    <a:ext uri="{9D8B030D-6E8A-4147-A177-3AD203B41FA5}">
                      <a16:colId xmlns:a16="http://schemas.microsoft.com/office/drawing/2014/main" val="20008"/>
                    </a:ext>
                  </a:extLst>
                </a:gridCol>
                <a:gridCol w="249299">
                  <a:extLst>
                    <a:ext uri="{9D8B030D-6E8A-4147-A177-3AD203B41FA5}">
                      <a16:colId xmlns:a16="http://schemas.microsoft.com/office/drawing/2014/main" val="20009"/>
                    </a:ext>
                  </a:extLst>
                </a:gridCol>
                <a:gridCol w="249299">
                  <a:extLst>
                    <a:ext uri="{9D8B030D-6E8A-4147-A177-3AD203B41FA5}">
                      <a16:colId xmlns:a16="http://schemas.microsoft.com/office/drawing/2014/main" val="20010"/>
                    </a:ext>
                  </a:extLst>
                </a:gridCol>
                <a:gridCol w="249299">
                  <a:extLst>
                    <a:ext uri="{9D8B030D-6E8A-4147-A177-3AD203B41FA5}">
                      <a16:colId xmlns:a16="http://schemas.microsoft.com/office/drawing/2014/main" val="20011"/>
                    </a:ext>
                  </a:extLst>
                </a:gridCol>
                <a:gridCol w="249299">
                  <a:extLst>
                    <a:ext uri="{9D8B030D-6E8A-4147-A177-3AD203B41FA5}">
                      <a16:colId xmlns:a16="http://schemas.microsoft.com/office/drawing/2014/main" val="20012"/>
                    </a:ext>
                  </a:extLst>
                </a:gridCol>
                <a:gridCol w="249299">
                  <a:extLst>
                    <a:ext uri="{9D8B030D-6E8A-4147-A177-3AD203B41FA5}">
                      <a16:colId xmlns:a16="http://schemas.microsoft.com/office/drawing/2014/main" val="20013"/>
                    </a:ext>
                  </a:extLst>
                </a:gridCol>
                <a:gridCol w="249299">
                  <a:extLst>
                    <a:ext uri="{9D8B030D-6E8A-4147-A177-3AD203B41FA5}">
                      <a16:colId xmlns:a16="http://schemas.microsoft.com/office/drawing/2014/main" val="20014"/>
                    </a:ext>
                  </a:extLst>
                </a:gridCol>
                <a:gridCol w="249299">
                  <a:extLst>
                    <a:ext uri="{9D8B030D-6E8A-4147-A177-3AD203B41FA5}">
                      <a16:colId xmlns:a16="http://schemas.microsoft.com/office/drawing/2014/main" val="20015"/>
                    </a:ext>
                  </a:extLst>
                </a:gridCol>
                <a:gridCol w="249299">
                  <a:extLst>
                    <a:ext uri="{9D8B030D-6E8A-4147-A177-3AD203B41FA5}">
                      <a16:colId xmlns:a16="http://schemas.microsoft.com/office/drawing/2014/main" val="20016"/>
                    </a:ext>
                  </a:extLst>
                </a:gridCol>
                <a:gridCol w="249299">
                  <a:extLst>
                    <a:ext uri="{9D8B030D-6E8A-4147-A177-3AD203B41FA5}">
                      <a16:colId xmlns:a16="http://schemas.microsoft.com/office/drawing/2014/main" val="20017"/>
                    </a:ext>
                  </a:extLst>
                </a:gridCol>
                <a:gridCol w="249299">
                  <a:extLst>
                    <a:ext uri="{9D8B030D-6E8A-4147-A177-3AD203B41FA5}">
                      <a16:colId xmlns:a16="http://schemas.microsoft.com/office/drawing/2014/main" val="20018"/>
                    </a:ext>
                  </a:extLst>
                </a:gridCol>
                <a:gridCol w="249299">
                  <a:extLst>
                    <a:ext uri="{9D8B030D-6E8A-4147-A177-3AD203B41FA5}">
                      <a16:colId xmlns:a16="http://schemas.microsoft.com/office/drawing/2014/main" val="20019"/>
                    </a:ext>
                  </a:extLst>
                </a:gridCol>
                <a:gridCol w="249299">
                  <a:extLst>
                    <a:ext uri="{9D8B030D-6E8A-4147-A177-3AD203B41FA5}">
                      <a16:colId xmlns:a16="http://schemas.microsoft.com/office/drawing/2014/main" val="20020"/>
                    </a:ext>
                  </a:extLst>
                </a:gridCol>
                <a:gridCol w="249299">
                  <a:extLst>
                    <a:ext uri="{9D8B030D-6E8A-4147-A177-3AD203B41FA5}">
                      <a16:colId xmlns:a16="http://schemas.microsoft.com/office/drawing/2014/main" val="20021"/>
                    </a:ext>
                  </a:extLst>
                </a:gridCol>
                <a:gridCol w="249299">
                  <a:extLst>
                    <a:ext uri="{9D8B030D-6E8A-4147-A177-3AD203B41FA5}">
                      <a16:colId xmlns:a16="http://schemas.microsoft.com/office/drawing/2014/main" val="20022"/>
                    </a:ext>
                  </a:extLst>
                </a:gridCol>
                <a:gridCol w="249299">
                  <a:extLst>
                    <a:ext uri="{9D8B030D-6E8A-4147-A177-3AD203B41FA5}">
                      <a16:colId xmlns:a16="http://schemas.microsoft.com/office/drawing/2014/main" val="20023"/>
                    </a:ext>
                  </a:extLst>
                </a:gridCol>
                <a:gridCol w="249299">
                  <a:extLst>
                    <a:ext uri="{9D8B030D-6E8A-4147-A177-3AD203B41FA5}">
                      <a16:colId xmlns:a16="http://schemas.microsoft.com/office/drawing/2014/main" val="20024"/>
                    </a:ext>
                  </a:extLst>
                </a:gridCol>
                <a:gridCol w="249299">
                  <a:extLst>
                    <a:ext uri="{9D8B030D-6E8A-4147-A177-3AD203B41FA5}">
                      <a16:colId xmlns:a16="http://schemas.microsoft.com/office/drawing/2014/main" val="20025"/>
                    </a:ext>
                  </a:extLst>
                </a:gridCol>
              </a:tblGrid>
              <a:tr h="369888">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0</a:t>
                      </a:r>
                    </a:p>
                  </a:txBody>
                  <a:tcPr marL="91455" marR="91455" marT="45603" marB="45603">
                    <a:solidFill>
                      <a:srgbClr val="FFC00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1</a:t>
                      </a:r>
                    </a:p>
                  </a:txBody>
                  <a:tcPr marL="91455" marR="91455" marT="45603" marB="45603">
                    <a:solidFill>
                      <a:srgbClr val="92D050"/>
                    </a:solidFill>
                  </a:tcPr>
                </a:tc>
                <a:tc>
                  <a:txBody>
                    <a:bodyPr/>
                    <a:lstStyle/>
                    <a:p>
                      <a:r>
                        <a:rPr lang="cs-CZ" sz="1800" dirty="0"/>
                        <a:t>0</a:t>
                      </a:r>
                    </a:p>
                  </a:txBody>
                  <a:tcPr marL="91455" marR="91455" marT="45603" marB="45603">
                    <a:solidFill>
                      <a:srgbClr val="FFC000"/>
                    </a:solidFill>
                  </a:tcPr>
                </a:tc>
                <a:tc>
                  <a:txBody>
                    <a:bodyPr/>
                    <a:lstStyle/>
                    <a:p>
                      <a:r>
                        <a:rPr lang="cs-CZ" sz="1800" dirty="0"/>
                        <a:t>0</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tc>
                  <a:txBody>
                    <a:bodyPr/>
                    <a:lstStyle/>
                    <a:p>
                      <a:r>
                        <a:rPr lang="cs-CZ" sz="1800" dirty="0"/>
                        <a:t>.</a:t>
                      </a:r>
                    </a:p>
                  </a:txBody>
                  <a:tcPr marL="91455" marR="91455" marT="45603" marB="45603">
                    <a:solidFill>
                      <a:srgbClr val="FFC000"/>
                    </a:solidFill>
                  </a:tcPr>
                </a:tc>
                <a:extLst>
                  <a:ext uri="{0D108BD9-81ED-4DB2-BD59-A6C34878D82A}">
                    <a16:rowId xmlns:a16="http://schemas.microsoft.com/office/drawing/2014/main" val="10000"/>
                  </a:ext>
                </a:extLst>
              </a:tr>
            </a:tbl>
          </a:graphicData>
        </a:graphic>
      </p:graphicFrame>
      <p:cxnSp>
        <p:nvCxnSpPr>
          <p:cNvPr id="3" name="Přímá spojnice 2">
            <a:extLst>
              <a:ext uri="{FF2B5EF4-FFF2-40B4-BE49-F238E27FC236}">
                <a16:creationId xmlns:a16="http://schemas.microsoft.com/office/drawing/2014/main" id="{01CCCB80-AC43-4A66-8B3C-B91FD0454D13}"/>
              </a:ext>
            </a:extLst>
          </p:cNvPr>
          <p:cNvCxnSpPr/>
          <p:nvPr/>
        </p:nvCxnSpPr>
        <p:spPr>
          <a:xfrm flipV="1">
            <a:off x="1979712" y="1628800"/>
            <a:ext cx="4752528" cy="31683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42CFF1E8-BF73-4BA8-A988-C66E1715DF2D}"/>
              </a:ext>
            </a:extLst>
          </p:cNvPr>
          <p:cNvCxnSpPr>
            <a:cxnSpLocks/>
          </p:cNvCxnSpPr>
          <p:nvPr/>
        </p:nvCxnSpPr>
        <p:spPr>
          <a:xfrm>
            <a:off x="2411760" y="1453704"/>
            <a:ext cx="5040560" cy="31683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ovéPole 7">
            <a:extLst>
              <a:ext uri="{FF2B5EF4-FFF2-40B4-BE49-F238E27FC236}">
                <a16:creationId xmlns:a16="http://schemas.microsoft.com/office/drawing/2014/main" id="{73885BB6-9E46-424D-96FC-7E56F02B26C3}"/>
              </a:ext>
            </a:extLst>
          </p:cNvPr>
          <p:cNvSpPr txBox="1"/>
          <p:nvPr/>
        </p:nvSpPr>
        <p:spPr>
          <a:xfrm>
            <a:off x="2987824" y="4622056"/>
            <a:ext cx="4464496" cy="369332"/>
          </a:xfrm>
          <a:prstGeom prst="rect">
            <a:avLst/>
          </a:prstGeom>
          <a:noFill/>
        </p:spPr>
        <p:txBody>
          <a:bodyPr wrap="square" rtlCol="0">
            <a:spAutoFit/>
          </a:bodyPr>
          <a:lstStyle/>
          <a:p>
            <a:r>
              <a:rPr lang="cs-CZ" dirty="0"/>
              <a:t>Takhle jednoduše to nejde !!!</a:t>
            </a:r>
          </a:p>
        </p:txBody>
      </p:sp>
    </p:spTree>
    <p:extLst>
      <p:ext uri="{BB962C8B-B14F-4D97-AF65-F5344CB8AC3E}">
        <p14:creationId xmlns:p14="http://schemas.microsoft.com/office/powerpoint/2010/main" val="969120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2238"/>
            <a:ext cx="6995120" cy="6619396"/>
          </a:xfrm>
        </p:spPr>
      </p:pic>
    </p:spTree>
    <p:extLst>
      <p:ext uri="{BB962C8B-B14F-4D97-AF65-F5344CB8AC3E}">
        <p14:creationId xmlns:p14="http://schemas.microsoft.com/office/powerpoint/2010/main" val="2921425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cs-CZ" altLang="cs-CZ"/>
              <a:t>NCQ</a:t>
            </a:r>
          </a:p>
        </p:txBody>
      </p:sp>
      <p:sp>
        <p:nvSpPr>
          <p:cNvPr id="66563" name="Rectangle 3"/>
          <p:cNvSpPr>
            <a:spLocks noGrp="1" noChangeArrowheads="1"/>
          </p:cNvSpPr>
          <p:nvPr>
            <p:ph type="body" idx="1"/>
          </p:nvPr>
        </p:nvSpPr>
        <p:spPr/>
        <p:txBody>
          <a:bodyPr/>
          <a:lstStyle/>
          <a:p>
            <a:pPr eaLnBrk="1" hangingPunct="1">
              <a:lnSpc>
                <a:spcPct val="80000"/>
              </a:lnSpc>
            </a:pPr>
            <a:r>
              <a:rPr lang="cs-CZ" altLang="cs-CZ" sz="1900" b="1" dirty="0" err="1"/>
              <a:t>Native</a:t>
            </a:r>
            <a:r>
              <a:rPr lang="cs-CZ" altLang="cs-CZ" sz="1900" b="1" dirty="0"/>
              <a:t> </a:t>
            </a:r>
            <a:r>
              <a:rPr lang="cs-CZ" altLang="cs-CZ" sz="1900" b="1" dirty="0" err="1"/>
              <a:t>Command</a:t>
            </a:r>
            <a:r>
              <a:rPr lang="cs-CZ" altLang="cs-CZ" sz="1900" b="1" dirty="0"/>
              <a:t> </a:t>
            </a:r>
            <a:r>
              <a:rPr lang="cs-CZ" altLang="cs-CZ" sz="1900" b="1" dirty="0" err="1"/>
              <a:t>Queuing</a:t>
            </a:r>
            <a:r>
              <a:rPr lang="cs-CZ" altLang="cs-CZ" sz="1900" b="1" dirty="0"/>
              <a:t> </a:t>
            </a:r>
            <a:r>
              <a:rPr lang="cs-CZ" altLang="cs-CZ" sz="1900" dirty="0"/>
              <a:t>- přirozené řazení příkazů</a:t>
            </a:r>
          </a:p>
          <a:p>
            <a:pPr eaLnBrk="1" hangingPunct="1">
              <a:lnSpc>
                <a:spcPct val="80000"/>
              </a:lnSpc>
            </a:pPr>
            <a:r>
              <a:rPr lang="cs-CZ" altLang="cs-CZ" sz="1900" dirty="0"/>
              <a:t>Umožňuje zvýšit výkon pevných disků </a:t>
            </a:r>
          </a:p>
          <a:p>
            <a:pPr eaLnBrk="1" hangingPunct="1">
              <a:lnSpc>
                <a:spcPct val="80000"/>
              </a:lnSpc>
            </a:pPr>
            <a:r>
              <a:rPr lang="cs-CZ" altLang="cs-CZ" sz="1900" dirty="0"/>
              <a:t>Řadič pevného disku sám </a:t>
            </a:r>
            <a:r>
              <a:rPr lang="cs-CZ" altLang="cs-CZ" sz="1900" b="1" dirty="0"/>
              <a:t>optimalizuje pořadí</a:t>
            </a:r>
            <a:r>
              <a:rPr lang="cs-CZ" altLang="cs-CZ" sz="1900" dirty="0"/>
              <a:t>, ve kterém jsou vykonány požadavky na zápis nebo čtení (přeskupí pořadí došlých povelů)</a:t>
            </a:r>
          </a:p>
          <a:p>
            <a:pPr eaLnBrk="1" hangingPunct="1">
              <a:lnSpc>
                <a:spcPct val="80000"/>
              </a:lnSpc>
            </a:pPr>
            <a:r>
              <a:rPr lang="cs-CZ" altLang="cs-CZ" sz="1900" dirty="0"/>
              <a:t>Tato optimalizace může </a:t>
            </a:r>
            <a:r>
              <a:rPr lang="cs-CZ" altLang="cs-CZ" sz="1900" b="1" dirty="0"/>
              <a:t>redukovat nadbytečný pohyb hlaviček</a:t>
            </a:r>
            <a:r>
              <a:rPr lang="cs-CZ" altLang="cs-CZ" sz="1900" dirty="0"/>
              <a:t> disku a tím se zvýší rychlost přenosu dat mezi řadičem a diskem a také se sníží opotřebení disku</a:t>
            </a:r>
          </a:p>
          <a:p>
            <a:pPr eaLnBrk="1" hangingPunct="1">
              <a:lnSpc>
                <a:spcPct val="80000"/>
              </a:lnSpc>
            </a:pPr>
            <a:r>
              <a:rPr lang="cs-CZ" altLang="cs-CZ" sz="1900" dirty="0"/>
              <a:t>Optimalizace se dobře uplatní, pokud se k disku snaží přistoupit současně několik procesů při multitaskingu (každý proces šahá někam jinam a hlavičky „tančí“ sem a tam)</a:t>
            </a:r>
          </a:p>
          <a:p>
            <a:pPr eaLnBrk="1" hangingPunct="1">
              <a:lnSpc>
                <a:spcPct val="80000"/>
              </a:lnSpc>
            </a:pPr>
            <a:r>
              <a:rPr lang="cs-CZ" altLang="cs-CZ" sz="1900" i="1" dirty="0"/>
              <a:t>Výtahový algoritmus: Lidé nastoupí do výtahu a sdělí, do jakého patra chce, kdo jet. Výtah pak jede jedním směrem nahoru a zastavuje v patrech, kde chce někdo vystoupit. Výtah nebude jezdit nahoru a dolu mezi jednotlivými patry v pořadí, v jakém lidé sdělili své požadavky</a:t>
            </a:r>
          </a:p>
          <a:p>
            <a:pPr eaLnBrk="1" hangingPunct="1">
              <a:lnSpc>
                <a:spcPct val="80000"/>
              </a:lnSpc>
            </a:pPr>
            <a:r>
              <a:rPr lang="cs-CZ" altLang="cs-CZ" sz="1900" dirty="0"/>
              <a:t>Problematiku optimálního pořadí požadavků přístupu k disku částečně řeší také softwarově operační systém použitím </a:t>
            </a:r>
            <a:r>
              <a:rPr lang="cs-CZ" altLang="cs-CZ" sz="1900" dirty="0" err="1"/>
              <a:t>tzv.mezipaměti</a:t>
            </a:r>
            <a:endParaRPr lang="cs-CZ" altLang="cs-CZ" sz="19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cs-CZ" altLang="cs-CZ"/>
              <a:t>Nevýhody paralelních rozhraní</a:t>
            </a:r>
          </a:p>
        </p:txBody>
      </p:sp>
      <p:sp>
        <p:nvSpPr>
          <p:cNvPr id="61443" name="Rectangle 3"/>
          <p:cNvSpPr>
            <a:spLocks noGrp="1" noChangeArrowheads="1"/>
          </p:cNvSpPr>
          <p:nvPr>
            <p:ph type="body" idx="1"/>
          </p:nvPr>
        </p:nvSpPr>
        <p:spPr/>
        <p:txBody>
          <a:bodyPr/>
          <a:lstStyle/>
          <a:p>
            <a:pPr eaLnBrk="1" hangingPunct="1"/>
            <a:r>
              <a:rPr lang="cs-CZ" altLang="cs-CZ" sz="2400" dirty="0"/>
              <a:t>Při vyšších rychlostech nastává problém s dodržením časové relace – udržení stejného časového okamžiku platnosti dat na všech paralelních datových vodičích současně</a:t>
            </a:r>
          </a:p>
          <a:p>
            <a:pPr eaLnBrk="1" hangingPunct="1"/>
            <a:r>
              <a:rPr lang="cs-CZ" altLang="cs-CZ" sz="2400" dirty="0"/>
              <a:t>S vyšší rychlostí navíc roste problém s </a:t>
            </a:r>
            <a:r>
              <a:rPr lang="cs-CZ" altLang="cs-CZ" sz="2400" b="1" dirty="0"/>
              <a:t>přeslechy</a:t>
            </a:r>
          </a:p>
          <a:p>
            <a:pPr eaLnBrk="1" hangingPunct="1"/>
            <a:r>
              <a:rPr lang="cs-CZ" altLang="cs-CZ" sz="2400" b="1" dirty="0"/>
              <a:t>Propojovací kabel je velmi složitý</a:t>
            </a:r>
            <a:r>
              <a:rPr lang="cs-CZ" altLang="cs-CZ" sz="2400" dirty="0"/>
              <a:t> </a:t>
            </a:r>
          </a:p>
          <a:p>
            <a:pPr eaLnBrk="1" hangingPunct="1"/>
            <a:r>
              <a:rPr lang="cs-CZ" altLang="cs-CZ" sz="2400" dirty="0"/>
              <a:t>ATA</a:t>
            </a:r>
            <a:r>
              <a:rPr lang="en-US" altLang="cs-CZ" sz="2400" dirty="0"/>
              <a:t>/IDE </a:t>
            </a:r>
            <a:r>
              <a:rPr lang="en-US" altLang="cs-CZ" sz="2400" dirty="0" err="1"/>
              <a:t>postaveno</a:t>
            </a:r>
            <a:r>
              <a:rPr lang="en-US" altLang="cs-CZ" sz="2400" dirty="0"/>
              <a:t> </a:t>
            </a:r>
            <a:r>
              <a:rPr lang="en-US" altLang="cs-CZ" sz="2400" dirty="0" err="1"/>
              <a:t>na</a:t>
            </a:r>
            <a:r>
              <a:rPr lang="en-US" altLang="cs-CZ" sz="2400" dirty="0"/>
              <a:t> </a:t>
            </a:r>
            <a:r>
              <a:rPr lang="en-US" altLang="cs-CZ" sz="2400" dirty="0" err="1"/>
              <a:t>koncepci</a:t>
            </a:r>
            <a:r>
              <a:rPr lang="en-US" altLang="cs-CZ" sz="2400" dirty="0"/>
              <a:t> Master/Slave, </a:t>
            </a:r>
            <a:r>
              <a:rPr lang="en-US" altLang="cs-CZ" sz="2400" dirty="0" err="1"/>
              <a:t>kdy</a:t>
            </a:r>
            <a:r>
              <a:rPr lang="en-US" altLang="cs-CZ" sz="2400" dirty="0"/>
              <a:t> </a:t>
            </a:r>
            <a:r>
              <a:rPr lang="en-US" altLang="cs-CZ" sz="2400" dirty="0" err="1"/>
              <a:t>na</a:t>
            </a:r>
            <a:r>
              <a:rPr lang="en-US" altLang="cs-CZ" sz="2400" dirty="0"/>
              <a:t> </a:t>
            </a:r>
            <a:r>
              <a:rPr lang="en-US" altLang="cs-CZ" sz="2400" dirty="0" err="1"/>
              <a:t>jeden</a:t>
            </a:r>
            <a:r>
              <a:rPr lang="en-US" altLang="cs-CZ" sz="2400" dirty="0"/>
              <a:t> </a:t>
            </a:r>
            <a:r>
              <a:rPr lang="cs-CZ" altLang="cs-CZ" sz="2400" b="1" dirty="0"/>
              <a:t>sdílený </a:t>
            </a:r>
            <a:r>
              <a:rPr lang="en-US" altLang="cs-CZ" sz="2400" b="1" dirty="0" err="1"/>
              <a:t>kabel</a:t>
            </a:r>
            <a:r>
              <a:rPr lang="en-US" altLang="cs-CZ" sz="2400" dirty="0"/>
              <a:t> </a:t>
            </a:r>
            <a:r>
              <a:rPr lang="en-US" altLang="cs-CZ" sz="2400" dirty="0" err="1"/>
              <a:t>jsou</a:t>
            </a:r>
            <a:r>
              <a:rPr lang="en-US" altLang="cs-CZ" sz="2400" dirty="0"/>
              <a:t> p</a:t>
            </a:r>
            <a:r>
              <a:rPr lang="cs-CZ" altLang="cs-CZ" sz="2400" dirty="0" err="1"/>
              <a:t>řipojena</a:t>
            </a:r>
            <a:r>
              <a:rPr lang="cs-CZ" altLang="cs-CZ" sz="2400" dirty="0"/>
              <a:t> dvě zařízení</a:t>
            </a:r>
          </a:p>
          <a:p>
            <a:pPr eaLnBrk="1" hangingPunct="1"/>
            <a:r>
              <a:rPr lang="cs-CZ" altLang="cs-CZ" sz="2400" dirty="0"/>
              <a:t>Tyto problémy podnítily vznik sériových rozhraní pro připojení disku</a:t>
            </a:r>
          </a:p>
          <a:p>
            <a:pPr eaLnBrk="1" hangingPunct="1">
              <a:lnSpc>
                <a:spcPct val="90000"/>
              </a:lnSpc>
            </a:pPr>
            <a:endParaRPr lang="cs-CZ" altLang="cs-CZ"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35360" y="116632"/>
            <a:ext cx="7543800" cy="1295400"/>
          </a:xfrm>
        </p:spPr>
        <p:txBody>
          <a:bodyPr/>
          <a:lstStyle/>
          <a:p>
            <a:pPr eaLnBrk="1" hangingPunct="1"/>
            <a:r>
              <a:rPr lang="en-US" altLang="cs-CZ" dirty="0"/>
              <a:t>SATA</a:t>
            </a:r>
            <a:endParaRPr lang="cs-CZ" altLang="cs-CZ" dirty="0"/>
          </a:p>
        </p:txBody>
      </p:sp>
      <p:sp>
        <p:nvSpPr>
          <p:cNvPr id="62467" name="Rectangle 3"/>
          <p:cNvSpPr>
            <a:spLocks noGrp="1" noChangeArrowheads="1"/>
          </p:cNvSpPr>
          <p:nvPr>
            <p:ph type="body" idx="1"/>
          </p:nvPr>
        </p:nvSpPr>
        <p:spPr>
          <a:xfrm>
            <a:off x="325984" y="1556792"/>
            <a:ext cx="8291513" cy="4878387"/>
          </a:xfrm>
        </p:spPr>
        <p:txBody>
          <a:bodyPr/>
          <a:lstStyle/>
          <a:p>
            <a:pPr eaLnBrk="1" hangingPunct="1"/>
            <a:r>
              <a:rPr lang="cs-CZ" altLang="cs-CZ" sz="1600" dirty="0"/>
              <a:t>Sériová ATA – SATA</a:t>
            </a:r>
          </a:p>
          <a:p>
            <a:pPr eaLnBrk="1" hangingPunct="1"/>
            <a:r>
              <a:rPr lang="cs-CZ" altLang="cs-CZ" sz="1600" dirty="0"/>
              <a:t>Data se posílají </a:t>
            </a:r>
            <a:r>
              <a:rPr lang="cs-CZ" altLang="cs-CZ" sz="1600" b="1" dirty="0"/>
              <a:t>sériově bit po bitu</a:t>
            </a:r>
          </a:p>
          <a:p>
            <a:pPr eaLnBrk="1" hangingPunct="1"/>
            <a:r>
              <a:rPr lang="cs-CZ" altLang="cs-CZ" sz="1600" dirty="0"/>
              <a:t>Kabel je</a:t>
            </a:r>
            <a:r>
              <a:rPr lang="cs-CZ" altLang="cs-CZ" sz="1600" b="1" dirty="0"/>
              <a:t> jednoduchý</a:t>
            </a:r>
            <a:r>
              <a:rPr lang="cs-CZ" altLang="cs-CZ" sz="1600" dirty="0"/>
              <a:t> (jediný datový signál ve dvou vodičích s opačnou polaritou ) a snadno se s ním manipuluje</a:t>
            </a:r>
          </a:p>
          <a:p>
            <a:pPr eaLnBrk="1" hangingPunct="1"/>
            <a:r>
              <a:rPr lang="cs-CZ" altLang="cs-CZ" sz="1600" dirty="0"/>
              <a:t>Každé zařízení připojeno </a:t>
            </a:r>
            <a:r>
              <a:rPr lang="cs-CZ" altLang="cs-CZ" sz="1600" b="1" dirty="0"/>
              <a:t>vlastním kabelem</a:t>
            </a:r>
            <a:r>
              <a:rPr lang="cs-CZ" altLang="cs-CZ" sz="1600" dirty="0"/>
              <a:t> (neexistují pojmy Master, Slave, </a:t>
            </a:r>
            <a:r>
              <a:rPr lang="cs-CZ" altLang="cs-CZ" sz="1600" dirty="0" err="1"/>
              <a:t>cable</a:t>
            </a:r>
            <a:r>
              <a:rPr lang="cs-CZ" altLang="cs-CZ" sz="1600" dirty="0"/>
              <a:t> </a:t>
            </a:r>
            <a:r>
              <a:rPr lang="cs-CZ" altLang="cs-CZ" sz="1600" dirty="0" err="1"/>
              <a:t>select</a:t>
            </a:r>
            <a:r>
              <a:rPr lang="cs-CZ" altLang="cs-CZ" sz="1600" dirty="0"/>
              <a:t>)</a:t>
            </a:r>
            <a:endParaRPr lang="cs-CZ" altLang="cs-CZ" sz="1600" b="1" dirty="0"/>
          </a:p>
          <a:p>
            <a:pPr eaLnBrk="1" hangingPunct="1"/>
            <a:r>
              <a:rPr lang="cs-CZ" altLang="cs-CZ" sz="1600" dirty="0"/>
              <a:t>Kabel má 7 vodičů, z toho 4 datové (2 páry)</a:t>
            </a:r>
          </a:p>
          <a:p>
            <a:pPr eaLnBrk="1" hangingPunct="1"/>
            <a:r>
              <a:rPr lang="cs-CZ" altLang="cs-CZ" sz="1600" dirty="0"/>
              <a:t>Komunikace může být teoreticky plně duplexní – prakticky ale na pevný disk data buď zapisujeme nebo čteme, takže přenos oběma směry zároveň nenastane</a:t>
            </a:r>
          </a:p>
          <a:p>
            <a:pPr eaLnBrk="1" hangingPunct="1"/>
            <a:r>
              <a:rPr lang="cs-CZ" altLang="cs-CZ" sz="1600" b="1" dirty="0"/>
              <a:t>Diferenciální signál</a:t>
            </a:r>
            <a:r>
              <a:rPr lang="cs-CZ" altLang="cs-CZ" sz="1600" dirty="0"/>
              <a:t> – dva vodiče (</a:t>
            </a:r>
            <a:r>
              <a:rPr lang="en-US" altLang="cs-CZ" sz="1600" dirty="0"/>
              <a:t>+ , -) s </a:t>
            </a:r>
            <a:r>
              <a:rPr lang="en-US" altLang="cs-CZ" sz="1600" dirty="0" err="1"/>
              <a:t>opa</a:t>
            </a:r>
            <a:r>
              <a:rPr lang="cs-CZ" altLang="cs-CZ" sz="1600" dirty="0" err="1"/>
              <a:t>čnou</a:t>
            </a:r>
            <a:r>
              <a:rPr lang="cs-CZ" altLang="cs-CZ" sz="1600" dirty="0"/>
              <a:t> polaritou signálu, na přijímací straně se vyhodnocuje rozdíl mezi oběma vodiči, přičemž případný indukovaný rušivý signál ovlivní oba vodiče stejným směrem, takže ve vyhodnocovaném rozdílu se neprojeví</a:t>
            </a:r>
          </a:p>
          <a:p>
            <a:pPr eaLnBrk="1" hangingPunct="1"/>
            <a:r>
              <a:rPr lang="cs-CZ" altLang="cs-CZ" sz="1600" dirty="0"/>
              <a:t>Bajty jsou zakódovány kódem </a:t>
            </a:r>
            <a:r>
              <a:rPr lang="cs-CZ" altLang="cs-CZ" sz="1600" b="1" dirty="0"/>
              <a:t>8b10b</a:t>
            </a:r>
            <a:r>
              <a:rPr lang="cs-CZ" altLang="cs-CZ" sz="1600" dirty="0"/>
              <a:t> </a:t>
            </a:r>
          </a:p>
          <a:p>
            <a:pPr eaLnBrk="1" hangingPunct="1"/>
            <a:r>
              <a:rPr lang="cs-CZ" altLang="cs-CZ" sz="1600" dirty="0"/>
              <a:t>Podporuje přenos </a:t>
            </a:r>
          </a:p>
          <a:p>
            <a:pPr lvl="1" eaLnBrk="1" hangingPunct="1"/>
            <a:r>
              <a:rPr lang="cs-CZ" altLang="cs-CZ" sz="1600" b="1" dirty="0"/>
              <a:t>SATA1 150 MB</a:t>
            </a:r>
            <a:r>
              <a:rPr lang="en-US" altLang="cs-CZ" sz="1600" b="1" dirty="0"/>
              <a:t>/s</a:t>
            </a:r>
            <a:r>
              <a:rPr lang="cs-CZ" altLang="cs-CZ" sz="1600" dirty="0"/>
              <a:t> – vysílání 1,5 </a:t>
            </a:r>
            <a:r>
              <a:rPr lang="cs-CZ" altLang="cs-CZ" sz="1600" dirty="0" err="1"/>
              <a:t>Gb</a:t>
            </a:r>
            <a:r>
              <a:rPr lang="cs-CZ" altLang="cs-CZ" sz="1600" dirty="0"/>
              <a:t>/s</a:t>
            </a:r>
          </a:p>
          <a:p>
            <a:pPr lvl="1" eaLnBrk="1" hangingPunct="1"/>
            <a:r>
              <a:rPr lang="cs-CZ" altLang="cs-CZ" sz="1600" b="1" dirty="0"/>
              <a:t>SATA2 300 MB/s</a:t>
            </a:r>
            <a:r>
              <a:rPr lang="cs-CZ" altLang="cs-CZ" sz="1600" dirty="0"/>
              <a:t> – vysílání  3 </a:t>
            </a:r>
            <a:r>
              <a:rPr lang="cs-CZ" altLang="cs-CZ" sz="1600" dirty="0" err="1"/>
              <a:t>Gb</a:t>
            </a:r>
            <a:r>
              <a:rPr lang="cs-CZ" altLang="cs-CZ" sz="1600" dirty="0"/>
              <a:t>/s</a:t>
            </a:r>
          </a:p>
          <a:p>
            <a:pPr lvl="1" eaLnBrk="1" hangingPunct="1"/>
            <a:r>
              <a:rPr lang="cs-CZ" altLang="cs-CZ" sz="1600" b="1" dirty="0"/>
              <a:t>SATA3 600 MB/s</a:t>
            </a:r>
            <a:r>
              <a:rPr lang="cs-CZ" altLang="cs-CZ" sz="1600" dirty="0"/>
              <a:t> – vysílání 6 </a:t>
            </a:r>
            <a:r>
              <a:rPr lang="cs-CZ" altLang="cs-CZ" sz="1600" dirty="0" err="1"/>
              <a:t>Gb</a:t>
            </a:r>
            <a:r>
              <a:rPr lang="cs-CZ" altLang="cs-CZ" sz="1600" dirty="0"/>
              <a:t>/s</a:t>
            </a:r>
          </a:p>
          <a:p>
            <a:pPr eaLnBrk="1" hangingPunct="1"/>
            <a:endParaRPr lang="cs-CZ" altLang="cs-CZ" sz="1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cs-CZ" altLang="cs-CZ"/>
              <a:t>SATA kabel, konektor</a:t>
            </a:r>
          </a:p>
        </p:txBody>
      </p:sp>
      <p:pic>
        <p:nvPicPr>
          <p:cNvPr id="63491" name="Picture 5" descr="Cables IDE, SATA"/>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900113" y="1773238"/>
            <a:ext cx="5976937"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6"/>
          <p:cNvSpPr txBox="1">
            <a:spLocks noChangeArrowheads="1"/>
          </p:cNvSpPr>
          <p:nvPr/>
        </p:nvSpPr>
        <p:spPr bwMode="auto">
          <a:xfrm>
            <a:off x="1835150" y="4797425"/>
            <a:ext cx="1873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sz="2800"/>
              <a:t>ATA kabel</a:t>
            </a:r>
          </a:p>
        </p:txBody>
      </p:sp>
      <p:sp>
        <p:nvSpPr>
          <p:cNvPr id="63493" name="Text Box 7"/>
          <p:cNvSpPr txBox="1">
            <a:spLocks noChangeArrowheads="1"/>
          </p:cNvSpPr>
          <p:nvPr/>
        </p:nvSpPr>
        <p:spPr bwMode="auto">
          <a:xfrm>
            <a:off x="6156325" y="4076700"/>
            <a:ext cx="20875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cs-CZ" altLang="cs-CZ" sz="2800"/>
              <a:t>SATA kabel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26"/>
          <p:cNvSpPr>
            <a:spLocks noGrp="1" noChangeArrowheads="1"/>
          </p:cNvSpPr>
          <p:nvPr>
            <p:ph type="title"/>
          </p:nvPr>
        </p:nvSpPr>
        <p:spPr/>
        <p:txBody>
          <a:bodyPr/>
          <a:lstStyle/>
          <a:p>
            <a:pPr eaLnBrk="1" hangingPunct="1"/>
            <a:endParaRPr lang="cs-CZ" altLang="cs-CZ"/>
          </a:p>
        </p:txBody>
      </p:sp>
      <p:pic>
        <p:nvPicPr>
          <p:cNvPr id="65539"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8913"/>
            <a:ext cx="6337300" cy="325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0"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3106738"/>
            <a:ext cx="4208462" cy="375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SATA</a:t>
            </a:r>
          </a:p>
        </p:txBody>
      </p:sp>
      <p:sp>
        <p:nvSpPr>
          <p:cNvPr id="3" name="Zástupný symbol pro obsah 2"/>
          <p:cNvSpPr>
            <a:spLocks noGrp="1"/>
          </p:cNvSpPr>
          <p:nvPr>
            <p:ph idx="1"/>
          </p:nvPr>
        </p:nvSpPr>
        <p:spPr>
          <a:xfrm>
            <a:off x="457200" y="1700808"/>
            <a:ext cx="8507288" cy="4411662"/>
          </a:xfrm>
        </p:spPr>
        <p:txBody>
          <a:bodyPr/>
          <a:lstStyle/>
          <a:p>
            <a:pPr eaLnBrk="1" hangingPunct="1"/>
            <a:r>
              <a:rPr lang="cs-CZ" altLang="cs-CZ" sz="1800" dirty="0"/>
              <a:t>Komunikační protokol a sada povelů pro ovládání disku je stejná jako u paralelního rozhraní ATA</a:t>
            </a:r>
          </a:p>
          <a:p>
            <a:pPr eaLnBrk="1" hangingPunct="1"/>
            <a:r>
              <a:rPr lang="cs-CZ" altLang="cs-CZ" sz="1800" dirty="0"/>
              <a:t>LBA adresace, 48-bitů</a:t>
            </a:r>
          </a:p>
          <a:p>
            <a:pPr eaLnBrk="1" hangingPunct="1"/>
            <a:r>
              <a:rPr lang="cs-CZ" altLang="cs-CZ" sz="1800" dirty="0"/>
              <a:t>Řízení stejné jako u paralelního připojení, pouze povely jsou převedeny do sériové podoby</a:t>
            </a:r>
          </a:p>
          <a:p>
            <a:pPr eaLnBrk="1" hangingPunct="1"/>
            <a:r>
              <a:rPr lang="cs-CZ" altLang="cs-CZ" sz="1800" dirty="0"/>
              <a:t>Přenášeno je </a:t>
            </a:r>
            <a:r>
              <a:rPr lang="cs-CZ" altLang="cs-CZ" sz="1800" b="1" dirty="0"/>
              <a:t>nízké napětí</a:t>
            </a:r>
            <a:r>
              <a:rPr lang="cs-CZ" altLang="cs-CZ" sz="1800" dirty="0"/>
              <a:t> pouze 250mV – to umožňuje rychlejší přepínání mezi dvěma stavy</a:t>
            </a:r>
          </a:p>
          <a:p>
            <a:pPr eaLnBrk="1" hangingPunct="1"/>
            <a:r>
              <a:rPr lang="cs-CZ" altLang="cs-CZ" sz="1800" dirty="0"/>
              <a:t>SATA kabel je určen pouze pro přenos dat, napájení disku je realizováno jiným kabelem a konektorem (SATA </a:t>
            </a:r>
            <a:r>
              <a:rPr lang="cs-CZ" altLang="cs-CZ" sz="1800" dirty="0" err="1"/>
              <a:t>Power</a:t>
            </a:r>
            <a:r>
              <a:rPr lang="cs-CZ" altLang="cs-CZ" sz="1800" dirty="0"/>
              <a:t>)</a:t>
            </a:r>
          </a:p>
          <a:p>
            <a:pPr eaLnBrk="1" hangingPunct="1"/>
            <a:r>
              <a:rPr lang="cs-CZ" altLang="cs-CZ" sz="1800" dirty="0"/>
              <a:t>podporuje tzv. </a:t>
            </a:r>
            <a:r>
              <a:rPr lang="cs-CZ" altLang="cs-CZ" sz="1800" b="1" dirty="0"/>
              <a:t>Hot </a:t>
            </a:r>
            <a:r>
              <a:rPr lang="cs-CZ" altLang="cs-CZ" sz="1800" b="1" dirty="0" err="1"/>
              <a:t>Plug</a:t>
            </a:r>
            <a:r>
              <a:rPr lang="cs-CZ" altLang="cs-CZ" sz="1800" b="1" dirty="0"/>
              <a:t>-In</a:t>
            </a:r>
            <a:r>
              <a:rPr lang="cs-CZ" altLang="cs-CZ" sz="1800" dirty="0"/>
              <a:t>, tj. připojování (odpojování) zařízení i za chodu počítače (disk to přežije, ale nelíbí se to operačnímu systému a prakticky to nemusí fungovat)</a:t>
            </a:r>
          </a:p>
          <a:p>
            <a:pPr eaLnBrk="1" hangingPunct="1"/>
            <a:r>
              <a:rPr lang="cs-CZ" altLang="cs-CZ" sz="1800" dirty="0"/>
              <a:t>Původní paralelní rozhraní ATA se pro odlišení začalo označovat jako </a:t>
            </a:r>
            <a:r>
              <a:rPr lang="cs-CZ" altLang="cs-CZ" sz="1800" b="1" dirty="0"/>
              <a:t>PATA</a:t>
            </a:r>
          </a:p>
          <a:p>
            <a:pPr eaLnBrk="1" hangingPunct="1"/>
            <a:r>
              <a:rPr lang="cs-CZ" altLang="cs-CZ" sz="1800" dirty="0"/>
              <a:t>Existují adaptéry, pomocí nichž lze připojit PATA zařízení k rozhraní SATA</a:t>
            </a:r>
          </a:p>
          <a:p>
            <a:endParaRPr lang="cs-CZ" sz="2000" dirty="0"/>
          </a:p>
        </p:txBody>
      </p:sp>
    </p:spTree>
    <p:extLst>
      <p:ext uri="{BB962C8B-B14F-4D97-AF65-F5344CB8AC3E}">
        <p14:creationId xmlns:p14="http://schemas.microsoft.com/office/powerpoint/2010/main" val="109960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cs-CZ" altLang="cs-CZ"/>
              <a:t>Připojení SATA disku</a:t>
            </a:r>
          </a:p>
        </p:txBody>
      </p:sp>
      <p:pic>
        <p:nvPicPr>
          <p:cNvPr id="64515" name="Picture 4" descr="SATA conn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00213"/>
            <a:ext cx="6408737"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196642"/>
            <a:ext cx="6457950" cy="3629025"/>
          </a:xfrm>
          <a:prstGeom prst="rect">
            <a:avLst/>
          </a:prstGeom>
        </p:spPr>
      </p:pic>
      <p:sp>
        <p:nvSpPr>
          <p:cNvPr id="2" name="Nadpis 1"/>
          <p:cNvSpPr>
            <a:spLocks noGrp="1"/>
          </p:cNvSpPr>
          <p:nvPr>
            <p:ph type="title"/>
          </p:nvPr>
        </p:nvSpPr>
        <p:spPr/>
        <p:txBody>
          <a:bodyPr/>
          <a:lstStyle/>
          <a:p>
            <a:r>
              <a:rPr lang="cs-CZ" dirty="0"/>
              <a:t>SATA Express</a:t>
            </a:r>
          </a:p>
        </p:txBody>
      </p:sp>
      <p:sp>
        <p:nvSpPr>
          <p:cNvPr id="3" name="Zástupný symbol pro obsah 2"/>
          <p:cNvSpPr>
            <a:spLocks noGrp="1"/>
          </p:cNvSpPr>
          <p:nvPr>
            <p:ph idx="1"/>
          </p:nvPr>
        </p:nvSpPr>
        <p:spPr/>
        <p:txBody>
          <a:bodyPr/>
          <a:lstStyle/>
          <a:p>
            <a:r>
              <a:rPr lang="cs-CZ" sz="2000" dirty="0"/>
              <a:t>SATA Express (také </a:t>
            </a:r>
            <a:r>
              <a:rPr lang="cs-CZ" sz="2000" dirty="0" err="1"/>
              <a:t>SATAe</a:t>
            </a:r>
            <a:r>
              <a:rPr lang="cs-CZ" sz="2000" dirty="0"/>
              <a:t>) je nejnovější variantou, označuje se jako verze SATA 3.2</a:t>
            </a:r>
          </a:p>
          <a:p>
            <a:r>
              <a:rPr lang="cs-CZ" sz="2000" dirty="0"/>
              <a:t>Disk se napojuje na sběrnici PCI Express, čímž dosahuje výrazně vyšších rychlostí než SATA 3.0 - až 16 </a:t>
            </a:r>
            <a:r>
              <a:rPr lang="cs-CZ" sz="2000" dirty="0" err="1"/>
              <a:t>Gbit</a:t>
            </a:r>
            <a:r>
              <a:rPr lang="cs-CZ" sz="2000" dirty="0"/>
              <a:t>/s (teoretická propustnost). </a:t>
            </a:r>
          </a:p>
          <a:p>
            <a:r>
              <a:rPr lang="cs-CZ" sz="2000" dirty="0"/>
              <a:t>Je do určité míry zpětně kompatibilní - do </a:t>
            </a:r>
            <a:r>
              <a:rPr lang="cs-CZ" sz="2000" dirty="0" err="1"/>
              <a:t>SATAe</a:t>
            </a:r>
            <a:r>
              <a:rPr lang="cs-CZ" sz="2000" dirty="0"/>
              <a:t> </a:t>
            </a:r>
            <a:r>
              <a:rPr lang="cs-CZ" sz="2000" dirty="0" err="1"/>
              <a:t>plugu</a:t>
            </a:r>
            <a:r>
              <a:rPr lang="cs-CZ" sz="2000" dirty="0"/>
              <a:t> (slotu) na základní desce můžeme zasunout buď přímo jeden konektor </a:t>
            </a:r>
            <a:r>
              <a:rPr lang="cs-CZ" sz="2000" dirty="0" err="1"/>
              <a:t>SATAe</a:t>
            </a:r>
            <a:r>
              <a:rPr lang="cs-CZ" sz="2000" dirty="0"/>
              <a:t> nebo dva původní konektory SATA.</a:t>
            </a:r>
          </a:p>
        </p:txBody>
      </p:sp>
    </p:spTree>
    <p:extLst>
      <p:ext uri="{BB962C8B-B14F-4D97-AF65-F5344CB8AC3E}">
        <p14:creationId xmlns:p14="http://schemas.microsoft.com/office/powerpoint/2010/main" val="3132553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SATAe</a:t>
            </a:r>
            <a:endParaRPr lang="cs-CZ" dirty="0"/>
          </a:p>
        </p:txBody>
      </p:sp>
      <p:pic>
        <p:nvPicPr>
          <p:cNvPr id="4" name="Zástupný symbol pro obsah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0725" y="1719263"/>
            <a:ext cx="7522549" cy="4411662"/>
          </a:xfrm>
        </p:spPr>
      </p:pic>
    </p:spTree>
    <p:extLst>
      <p:ext uri="{BB962C8B-B14F-4D97-AF65-F5344CB8AC3E}">
        <p14:creationId xmlns:p14="http://schemas.microsoft.com/office/powerpoint/2010/main" val="1475488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adpis 1"/>
          <p:cNvSpPr>
            <a:spLocks noGrp="1" noChangeArrowheads="1"/>
          </p:cNvSpPr>
          <p:nvPr>
            <p:ph type="title"/>
          </p:nvPr>
        </p:nvSpPr>
        <p:spPr/>
        <p:txBody>
          <a:bodyPr/>
          <a:lstStyle/>
          <a:p>
            <a:r>
              <a:rPr lang="cs-CZ" altLang="cs-CZ" dirty="0"/>
              <a:t>Čtení magnetického záznamu</a:t>
            </a:r>
          </a:p>
        </p:txBody>
      </p:sp>
      <p:graphicFrame>
        <p:nvGraphicFramePr>
          <p:cNvPr id="4" name="Tabulka 4"/>
          <p:cNvGraphicFramePr>
            <a:graphicFrameLocks noGrp="1"/>
          </p:cNvGraphicFramePr>
          <p:nvPr>
            <p:extLst>
              <p:ext uri="{D42A27DB-BD31-4B8C-83A1-F6EECF244321}">
                <p14:modId xmlns:p14="http://schemas.microsoft.com/office/powerpoint/2010/main" val="1375996864"/>
              </p:ext>
            </p:extLst>
          </p:nvPr>
        </p:nvGraphicFramePr>
        <p:xfrm>
          <a:off x="1961796" y="2484189"/>
          <a:ext cx="5004856" cy="657920"/>
        </p:xfrm>
        <a:graphic>
          <a:graphicData uri="http://schemas.openxmlformats.org/drawingml/2006/table">
            <a:tbl>
              <a:tblPr firstRow="1" bandRow="1">
                <a:tableStyleId>{5C22544A-7EE6-4342-B048-85BDC9FD1C3A}</a:tableStyleId>
              </a:tblPr>
              <a:tblGrid>
                <a:gridCol w="500486">
                  <a:extLst>
                    <a:ext uri="{9D8B030D-6E8A-4147-A177-3AD203B41FA5}">
                      <a16:colId xmlns:a16="http://schemas.microsoft.com/office/drawing/2014/main" val="20000"/>
                    </a:ext>
                  </a:extLst>
                </a:gridCol>
                <a:gridCol w="500486">
                  <a:extLst>
                    <a:ext uri="{9D8B030D-6E8A-4147-A177-3AD203B41FA5}">
                      <a16:colId xmlns:a16="http://schemas.microsoft.com/office/drawing/2014/main" val="20001"/>
                    </a:ext>
                  </a:extLst>
                </a:gridCol>
                <a:gridCol w="500486">
                  <a:extLst>
                    <a:ext uri="{9D8B030D-6E8A-4147-A177-3AD203B41FA5}">
                      <a16:colId xmlns:a16="http://schemas.microsoft.com/office/drawing/2014/main" val="20003"/>
                    </a:ext>
                  </a:extLst>
                </a:gridCol>
                <a:gridCol w="500486">
                  <a:extLst>
                    <a:ext uri="{9D8B030D-6E8A-4147-A177-3AD203B41FA5}">
                      <a16:colId xmlns:a16="http://schemas.microsoft.com/office/drawing/2014/main" val="20004"/>
                    </a:ext>
                  </a:extLst>
                </a:gridCol>
                <a:gridCol w="477168">
                  <a:extLst>
                    <a:ext uri="{9D8B030D-6E8A-4147-A177-3AD203B41FA5}">
                      <a16:colId xmlns:a16="http://schemas.microsoft.com/office/drawing/2014/main" val="20005"/>
                    </a:ext>
                  </a:extLst>
                </a:gridCol>
                <a:gridCol w="523800">
                  <a:extLst>
                    <a:ext uri="{9D8B030D-6E8A-4147-A177-3AD203B41FA5}">
                      <a16:colId xmlns:a16="http://schemas.microsoft.com/office/drawing/2014/main" val="20006"/>
                    </a:ext>
                  </a:extLst>
                </a:gridCol>
                <a:gridCol w="500486">
                  <a:extLst>
                    <a:ext uri="{9D8B030D-6E8A-4147-A177-3AD203B41FA5}">
                      <a16:colId xmlns:a16="http://schemas.microsoft.com/office/drawing/2014/main" val="20007"/>
                    </a:ext>
                  </a:extLst>
                </a:gridCol>
                <a:gridCol w="500486">
                  <a:extLst>
                    <a:ext uri="{9D8B030D-6E8A-4147-A177-3AD203B41FA5}">
                      <a16:colId xmlns:a16="http://schemas.microsoft.com/office/drawing/2014/main" val="20010"/>
                    </a:ext>
                  </a:extLst>
                </a:gridCol>
                <a:gridCol w="500486">
                  <a:extLst>
                    <a:ext uri="{9D8B030D-6E8A-4147-A177-3AD203B41FA5}">
                      <a16:colId xmlns:a16="http://schemas.microsoft.com/office/drawing/2014/main" val="20011"/>
                    </a:ext>
                  </a:extLst>
                </a:gridCol>
                <a:gridCol w="500486">
                  <a:extLst>
                    <a:ext uri="{9D8B030D-6E8A-4147-A177-3AD203B41FA5}">
                      <a16:colId xmlns:a16="http://schemas.microsoft.com/office/drawing/2014/main" val="20012"/>
                    </a:ext>
                  </a:extLst>
                </a:gridCol>
              </a:tblGrid>
              <a:tr h="657920">
                <a:tc>
                  <a:txBody>
                    <a:bodyPr/>
                    <a:lstStyle/>
                    <a:p>
                      <a:r>
                        <a:rPr lang="cs-CZ" sz="3200" dirty="0"/>
                        <a:t>&gt;</a:t>
                      </a:r>
                    </a:p>
                  </a:txBody>
                  <a:tcPr marL="91455" marR="91455" marT="45603" marB="45603">
                    <a:solidFill>
                      <a:srgbClr val="92D050"/>
                    </a:solidFill>
                  </a:tcPr>
                </a:tc>
                <a:tc>
                  <a:txBody>
                    <a:bodyPr/>
                    <a:lstStyle/>
                    <a:p>
                      <a:r>
                        <a:rPr lang="cs-CZ" sz="3200" dirty="0"/>
                        <a:t>&gt;</a:t>
                      </a:r>
                    </a:p>
                  </a:txBody>
                  <a:tcPr marL="91455" marR="91455" marT="45603" marB="45603">
                    <a:solidFill>
                      <a:srgbClr val="92D050"/>
                    </a:solidFill>
                  </a:tcPr>
                </a:tc>
                <a:tc>
                  <a:txBody>
                    <a:bodyPr/>
                    <a:lstStyle/>
                    <a:p>
                      <a:r>
                        <a:rPr lang="cs-CZ" sz="3200" dirty="0"/>
                        <a:t>&gt;</a:t>
                      </a:r>
                    </a:p>
                  </a:txBody>
                  <a:tcPr marL="91455" marR="91455" marT="45603" marB="45603">
                    <a:solidFill>
                      <a:srgbClr val="92D050"/>
                    </a:solidFill>
                  </a:tcPr>
                </a:tc>
                <a:tc>
                  <a:txBody>
                    <a:bodyPr/>
                    <a:lstStyle/>
                    <a:p>
                      <a:r>
                        <a:rPr lang="cs-CZ" sz="3200" dirty="0"/>
                        <a:t>&gt;</a:t>
                      </a:r>
                    </a:p>
                  </a:txBody>
                  <a:tcPr marL="91455" marR="91455" marT="45603" marB="45603">
                    <a:solidFill>
                      <a:srgbClr val="92D050"/>
                    </a:solidFill>
                  </a:tcPr>
                </a:tc>
                <a:tc>
                  <a:txBody>
                    <a:bodyPr/>
                    <a:lstStyle/>
                    <a:p>
                      <a:r>
                        <a:rPr lang="cs-CZ" sz="3200" dirty="0"/>
                        <a:t>&gt;</a:t>
                      </a:r>
                    </a:p>
                  </a:txBody>
                  <a:tcPr marL="91455" marR="91455" marT="45603" marB="45603">
                    <a:solidFill>
                      <a:srgbClr val="92D050"/>
                    </a:solidFill>
                  </a:tcPr>
                </a:tc>
                <a:tc>
                  <a:txBody>
                    <a:bodyPr/>
                    <a:lstStyle/>
                    <a:p>
                      <a:r>
                        <a:rPr lang="cs-CZ" sz="3200" dirty="0"/>
                        <a:t>&lt;</a:t>
                      </a:r>
                    </a:p>
                  </a:txBody>
                  <a:tcPr marL="91455" marR="91455" marT="45603" marB="45603">
                    <a:solidFill>
                      <a:srgbClr val="FFC000"/>
                    </a:solidFill>
                  </a:tcPr>
                </a:tc>
                <a:tc>
                  <a:txBody>
                    <a:bodyPr/>
                    <a:lstStyle/>
                    <a:p>
                      <a:r>
                        <a:rPr lang="cs-CZ" sz="3200" dirty="0"/>
                        <a:t>&lt;</a:t>
                      </a:r>
                    </a:p>
                  </a:txBody>
                  <a:tcPr marL="91455" marR="91455" marT="45603" marB="45603">
                    <a:solidFill>
                      <a:srgbClr val="FFC000"/>
                    </a:solidFill>
                  </a:tcPr>
                </a:tc>
                <a:tc>
                  <a:txBody>
                    <a:bodyPr/>
                    <a:lstStyle/>
                    <a:p>
                      <a:r>
                        <a:rPr lang="cs-CZ" sz="3200" dirty="0"/>
                        <a:t>&lt;</a:t>
                      </a:r>
                    </a:p>
                  </a:txBody>
                  <a:tcPr marL="91455" marR="91455" marT="45603" marB="45603">
                    <a:solidFill>
                      <a:srgbClr val="FFC000"/>
                    </a:solidFill>
                  </a:tcPr>
                </a:tc>
                <a:tc>
                  <a:txBody>
                    <a:bodyPr/>
                    <a:lstStyle/>
                    <a:p>
                      <a:r>
                        <a:rPr lang="cs-CZ" sz="3200" dirty="0"/>
                        <a:t>&lt;</a:t>
                      </a:r>
                    </a:p>
                  </a:txBody>
                  <a:tcPr marL="91455" marR="91455" marT="45603" marB="45603">
                    <a:solidFill>
                      <a:srgbClr val="FFC000"/>
                    </a:solidFill>
                  </a:tcPr>
                </a:tc>
                <a:tc>
                  <a:txBody>
                    <a:bodyPr/>
                    <a:lstStyle/>
                    <a:p>
                      <a:r>
                        <a:rPr lang="cs-CZ" sz="3200" dirty="0"/>
                        <a:t>&lt;</a:t>
                      </a:r>
                    </a:p>
                  </a:txBody>
                  <a:tcPr marL="91455" marR="91455" marT="45603" marB="45603">
                    <a:solidFill>
                      <a:srgbClr val="FFC000"/>
                    </a:solidFill>
                  </a:tcPr>
                </a:tc>
                <a:extLst>
                  <a:ext uri="{0D108BD9-81ED-4DB2-BD59-A6C34878D82A}">
                    <a16:rowId xmlns:a16="http://schemas.microsoft.com/office/drawing/2014/main" val="10000"/>
                  </a:ext>
                </a:extLst>
              </a:tr>
            </a:tbl>
          </a:graphicData>
        </a:graphic>
      </p:graphicFrame>
      <p:sp>
        <p:nvSpPr>
          <p:cNvPr id="15420" name="TextovéPole 5"/>
          <p:cNvSpPr txBox="1">
            <a:spLocks noChangeArrowheads="1"/>
          </p:cNvSpPr>
          <p:nvPr/>
        </p:nvSpPr>
        <p:spPr bwMode="auto">
          <a:xfrm>
            <a:off x="3276774" y="1700213"/>
            <a:ext cx="2374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dirty="0"/>
              <a:t>Záznamová vrstva</a:t>
            </a:r>
          </a:p>
        </p:txBody>
      </p:sp>
      <p:sp>
        <p:nvSpPr>
          <p:cNvPr id="15423" name="TextovéPole 8"/>
          <p:cNvSpPr txBox="1">
            <a:spLocks noChangeArrowheads="1"/>
          </p:cNvSpPr>
          <p:nvPr/>
        </p:nvSpPr>
        <p:spPr bwMode="auto">
          <a:xfrm>
            <a:off x="3851449" y="3557786"/>
            <a:ext cx="16573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cs-CZ" altLang="cs-CZ" sz="1200"/>
              <a:t>Směr magnetizace</a:t>
            </a:r>
          </a:p>
        </p:txBody>
      </p:sp>
      <p:cxnSp>
        <p:nvCxnSpPr>
          <p:cNvPr id="11" name="Přímá spojnice se šipkou 10"/>
          <p:cNvCxnSpPr>
            <a:cxnSpLocks/>
          </p:cNvCxnSpPr>
          <p:nvPr/>
        </p:nvCxnSpPr>
        <p:spPr>
          <a:xfrm flipH="1" flipV="1">
            <a:off x="4229100" y="3142109"/>
            <a:ext cx="198612" cy="461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p:cNvCxnSpPr>
            <a:cxnSpLocks/>
          </p:cNvCxnSpPr>
          <p:nvPr/>
        </p:nvCxnSpPr>
        <p:spPr>
          <a:xfrm flipV="1">
            <a:off x="4464224" y="3190403"/>
            <a:ext cx="107776" cy="40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Přímá spojnice 6">
            <a:extLst>
              <a:ext uri="{FF2B5EF4-FFF2-40B4-BE49-F238E27FC236}">
                <a16:creationId xmlns:a16="http://schemas.microsoft.com/office/drawing/2014/main" id="{CD1C2A90-6171-42D3-8FC0-660570DA7382}"/>
              </a:ext>
            </a:extLst>
          </p:cNvPr>
          <p:cNvCxnSpPr/>
          <p:nvPr/>
        </p:nvCxnSpPr>
        <p:spPr>
          <a:xfrm>
            <a:off x="1961796" y="5010689"/>
            <a:ext cx="50048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05864722-343E-4FB8-84A2-5EED546DD288}"/>
              </a:ext>
            </a:extLst>
          </p:cNvPr>
          <p:cNvCxnSpPr>
            <a:cxnSpLocks/>
          </p:cNvCxnSpPr>
          <p:nvPr/>
        </p:nvCxnSpPr>
        <p:spPr>
          <a:xfrm flipV="1">
            <a:off x="1961796" y="4068688"/>
            <a:ext cx="0" cy="944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Přímá spojnice se šipkou 13">
            <a:extLst>
              <a:ext uri="{FF2B5EF4-FFF2-40B4-BE49-F238E27FC236}">
                <a16:creationId xmlns:a16="http://schemas.microsoft.com/office/drawing/2014/main" id="{2F0A69CB-79E5-4395-9AD9-37E90894257A}"/>
              </a:ext>
            </a:extLst>
          </p:cNvPr>
          <p:cNvCxnSpPr/>
          <p:nvPr/>
        </p:nvCxnSpPr>
        <p:spPr>
          <a:xfrm>
            <a:off x="6300192" y="5157192"/>
            <a:ext cx="72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ovéPole 14">
            <a:extLst>
              <a:ext uri="{FF2B5EF4-FFF2-40B4-BE49-F238E27FC236}">
                <a16:creationId xmlns:a16="http://schemas.microsoft.com/office/drawing/2014/main" id="{8B8EC1ED-988B-438B-ADB4-28DA6424EAA0}"/>
              </a:ext>
            </a:extLst>
          </p:cNvPr>
          <p:cNvSpPr txBox="1"/>
          <p:nvPr/>
        </p:nvSpPr>
        <p:spPr>
          <a:xfrm>
            <a:off x="6444208" y="5167309"/>
            <a:ext cx="576064" cy="369332"/>
          </a:xfrm>
          <a:prstGeom prst="rect">
            <a:avLst/>
          </a:prstGeom>
          <a:noFill/>
        </p:spPr>
        <p:txBody>
          <a:bodyPr wrap="square" rtlCol="0">
            <a:spAutoFit/>
          </a:bodyPr>
          <a:lstStyle/>
          <a:p>
            <a:r>
              <a:rPr lang="cs-CZ" dirty="0"/>
              <a:t>t</a:t>
            </a:r>
          </a:p>
        </p:txBody>
      </p:sp>
      <p:cxnSp>
        <p:nvCxnSpPr>
          <p:cNvPr id="21" name="Přímá spojnice se šipkou 20">
            <a:extLst>
              <a:ext uri="{FF2B5EF4-FFF2-40B4-BE49-F238E27FC236}">
                <a16:creationId xmlns:a16="http://schemas.microsoft.com/office/drawing/2014/main" id="{BFA4BC9E-A4DA-40B1-AFD4-3C4E397507F0}"/>
              </a:ext>
            </a:extLst>
          </p:cNvPr>
          <p:cNvCxnSpPr/>
          <p:nvPr/>
        </p:nvCxnSpPr>
        <p:spPr>
          <a:xfrm>
            <a:off x="7099815" y="2787533"/>
            <a:ext cx="72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ovéPole 21">
            <a:extLst>
              <a:ext uri="{FF2B5EF4-FFF2-40B4-BE49-F238E27FC236}">
                <a16:creationId xmlns:a16="http://schemas.microsoft.com/office/drawing/2014/main" id="{468525A4-2D10-4615-9730-8EE41340C813}"/>
              </a:ext>
            </a:extLst>
          </p:cNvPr>
          <p:cNvSpPr txBox="1"/>
          <p:nvPr/>
        </p:nvSpPr>
        <p:spPr>
          <a:xfrm>
            <a:off x="7243830" y="2797650"/>
            <a:ext cx="856561" cy="369332"/>
          </a:xfrm>
          <a:prstGeom prst="rect">
            <a:avLst/>
          </a:prstGeom>
          <a:noFill/>
        </p:spPr>
        <p:txBody>
          <a:bodyPr wrap="square" rtlCol="0">
            <a:spAutoFit/>
          </a:bodyPr>
          <a:lstStyle/>
          <a:p>
            <a:r>
              <a:rPr lang="cs-CZ" dirty="0"/>
              <a:t>Pohyb</a:t>
            </a:r>
          </a:p>
        </p:txBody>
      </p:sp>
      <p:sp>
        <p:nvSpPr>
          <p:cNvPr id="18" name="TextovéPole 17">
            <a:extLst>
              <a:ext uri="{FF2B5EF4-FFF2-40B4-BE49-F238E27FC236}">
                <a16:creationId xmlns:a16="http://schemas.microsoft.com/office/drawing/2014/main" id="{E4B9EFF6-C02E-4C7D-9187-B1D6D2B2609B}"/>
              </a:ext>
            </a:extLst>
          </p:cNvPr>
          <p:cNvSpPr txBox="1"/>
          <p:nvPr/>
        </p:nvSpPr>
        <p:spPr>
          <a:xfrm>
            <a:off x="1619672" y="3986934"/>
            <a:ext cx="288029" cy="369332"/>
          </a:xfrm>
          <a:prstGeom prst="rect">
            <a:avLst/>
          </a:prstGeom>
          <a:noFill/>
        </p:spPr>
        <p:txBody>
          <a:bodyPr wrap="square" rtlCol="0">
            <a:spAutoFit/>
          </a:bodyPr>
          <a:lstStyle/>
          <a:p>
            <a:r>
              <a:rPr lang="cs-CZ" dirty="0"/>
              <a:t>I</a:t>
            </a:r>
          </a:p>
        </p:txBody>
      </p:sp>
      <p:sp>
        <p:nvSpPr>
          <p:cNvPr id="19" name="TextovéPole 18">
            <a:extLst>
              <a:ext uri="{FF2B5EF4-FFF2-40B4-BE49-F238E27FC236}">
                <a16:creationId xmlns:a16="http://schemas.microsoft.com/office/drawing/2014/main" id="{5D5D4D9D-E887-4DC5-8B35-353A7C8FE8D9}"/>
              </a:ext>
            </a:extLst>
          </p:cNvPr>
          <p:cNvSpPr txBox="1"/>
          <p:nvPr/>
        </p:nvSpPr>
        <p:spPr>
          <a:xfrm>
            <a:off x="1259632" y="5651039"/>
            <a:ext cx="7128791" cy="923330"/>
          </a:xfrm>
          <a:prstGeom prst="rect">
            <a:avLst/>
          </a:prstGeom>
          <a:noFill/>
        </p:spPr>
        <p:txBody>
          <a:bodyPr wrap="square" rtlCol="0">
            <a:spAutoFit/>
          </a:bodyPr>
          <a:lstStyle/>
          <a:p>
            <a:r>
              <a:rPr lang="cs-CZ" dirty="0"/>
              <a:t>MR hlava neumí přečíst směr magnetizace. Lze pouze detekovat místa, ve kterých se směr magnetizace mění. Při čtení z takového místa ze změní proud protékající hlavičkou (impulz)</a:t>
            </a:r>
          </a:p>
        </p:txBody>
      </p:sp>
      <p:sp>
        <p:nvSpPr>
          <p:cNvPr id="25" name="Volný tvar: obrazec 24">
            <a:extLst>
              <a:ext uri="{FF2B5EF4-FFF2-40B4-BE49-F238E27FC236}">
                <a16:creationId xmlns:a16="http://schemas.microsoft.com/office/drawing/2014/main" id="{D4505EB8-38D9-4016-8093-12617C51260C}"/>
              </a:ext>
            </a:extLst>
          </p:cNvPr>
          <p:cNvSpPr/>
          <p:nvPr/>
        </p:nvSpPr>
        <p:spPr>
          <a:xfrm>
            <a:off x="1979720" y="3982411"/>
            <a:ext cx="4984208" cy="882772"/>
          </a:xfrm>
          <a:custGeom>
            <a:avLst/>
            <a:gdLst>
              <a:gd name="connsiteX0" fmla="*/ 0 w 4984208"/>
              <a:gd name="connsiteY0" fmla="*/ 838164 h 882772"/>
              <a:gd name="connsiteX1" fmla="*/ 1677880 w 4984208"/>
              <a:gd name="connsiteY1" fmla="*/ 838164 h 882772"/>
              <a:gd name="connsiteX2" fmla="*/ 2166152 w 4984208"/>
              <a:gd name="connsiteY2" fmla="*/ 820408 h 882772"/>
              <a:gd name="connsiteX3" fmla="*/ 2485748 w 4984208"/>
              <a:gd name="connsiteY3" fmla="*/ 83562 h 882772"/>
              <a:gd name="connsiteX4" fmla="*/ 2547892 w 4984208"/>
              <a:gd name="connsiteY4" fmla="*/ 101317 h 882772"/>
              <a:gd name="connsiteX5" fmla="*/ 2769833 w 4984208"/>
              <a:gd name="connsiteY5" fmla="*/ 838164 h 882772"/>
              <a:gd name="connsiteX6" fmla="*/ 3062797 w 4984208"/>
              <a:gd name="connsiteY6" fmla="*/ 802653 h 882772"/>
              <a:gd name="connsiteX7" fmla="*/ 3586579 w 4984208"/>
              <a:gd name="connsiteY7" fmla="*/ 820408 h 882772"/>
              <a:gd name="connsiteX8" fmla="*/ 4767309 w 4984208"/>
              <a:gd name="connsiteY8" fmla="*/ 829286 h 882772"/>
              <a:gd name="connsiteX9" fmla="*/ 4980373 w 4984208"/>
              <a:gd name="connsiteY9" fmla="*/ 820408 h 88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4208" h="882772">
                <a:moveTo>
                  <a:pt x="0" y="838164"/>
                </a:moveTo>
                <a:lnTo>
                  <a:pt x="1677880" y="838164"/>
                </a:lnTo>
                <a:cubicBezTo>
                  <a:pt x="2038905" y="835205"/>
                  <a:pt x="2031507" y="946175"/>
                  <a:pt x="2166152" y="820408"/>
                </a:cubicBezTo>
                <a:cubicBezTo>
                  <a:pt x="2300797" y="694641"/>
                  <a:pt x="2422125" y="203411"/>
                  <a:pt x="2485748" y="83562"/>
                </a:cubicBezTo>
                <a:cubicBezTo>
                  <a:pt x="2549371" y="-36287"/>
                  <a:pt x="2500545" y="-24450"/>
                  <a:pt x="2547892" y="101317"/>
                </a:cubicBezTo>
                <a:cubicBezTo>
                  <a:pt x="2595240" y="227084"/>
                  <a:pt x="2684016" y="721275"/>
                  <a:pt x="2769833" y="838164"/>
                </a:cubicBezTo>
                <a:cubicBezTo>
                  <a:pt x="2855651" y="955053"/>
                  <a:pt x="2926673" y="805612"/>
                  <a:pt x="3062797" y="802653"/>
                </a:cubicBezTo>
                <a:cubicBezTo>
                  <a:pt x="3198921" y="799694"/>
                  <a:pt x="3586579" y="820408"/>
                  <a:pt x="3586579" y="820408"/>
                </a:cubicBezTo>
                <a:lnTo>
                  <a:pt x="4767309" y="829286"/>
                </a:lnTo>
                <a:cubicBezTo>
                  <a:pt x="4999608" y="829286"/>
                  <a:pt x="4989990" y="824847"/>
                  <a:pt x="4980373" y="82040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27" name="Přímá spojnice se šipkou 26">
            <a:extLst>
              <a:ext uri="{FF2B5EF4-FFF2-40B4-BE49-F238E27FC236}">
                <a16:creationId xmlns:a16="http://schemas.microsoft.com/office/drawing/2014/main" id="{B6155A55-9206-437A-A19D-9A88149B3F88}"/>
              </a:ext>
            </a:extLst>
          </p:cNvPr>
          <p:cNvCxnSpPr>
            <a:cxnSpLocks/>
          </p:cNvCxnSpPr>
          <p:nvPr/>
        </p:nvCxnSpPr>
        <p:spPr>
          <a:xfrm flipH="1" flipV="1">
            <a:off x="4464224" y="4725144"/>
            <a:ext cx="1475928" cy="158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749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p:txBody>
          <a:bodyPr/>
          <a:lstStyle/>
          <a:p>
            <a:pPr eaLnBrk="1" hangingPunct="1"/>
            <a:r>
              <a:rPr lang="cs-CZ" altLang="cs-CZ"/>
              <a:t>RAID</a:t>
            </a:r>
          </a:p>
        </p:txBody>
      </p:sp>
      <p:sp>
        <p:nvSpPr>
          <p:cNvPr id="67587" name="Rectangle 1027"/>
          <p:cNvSpPr>
            <a:spLocks noGrp="1" noChangeArrowheads="1"/>
          </p:cNvSpPr>
          <p:nvPr>
            <p:ph type="body" idx="1"/>
          </p:nvPr>
        </p:nvSpPr>
        <p:spPr/>
        <p:txBody>
          <a:bodyPr/>
          <a:lstStyle/>
          <a:p>
            <a:pPr eaLnBrk="1" hangingPunct="1"/>
            <a:r>
              <a:rPr lang="cs-CZ" altLang="cs-CZ" sz="2000" dirty="0" err="1"/>
              <a:t>Redundant</a:t>
            </a:r>
            <a:r>
              <a:rPr lang="cs-CZ" altLang="cs-CZ" sz="2000" dirty="0"/>
              <a:t> </a:t>
            </a:r>
            <a:r>
              <a:rPr lang="cs-CZ" altLang="cs-CZ" sz="2000" dirty="0" err="1"/>
              <a:t>Array</a:t>
            </a:r>
            <a:r>
              <a:rPr lang="cs-CZ" altLang="cs-CZ" sz="2000" dirty="0"/>
              <a:t> </a:t>
            </a:r>
            <a:r>
              <a:rPr lang="cs-CZ" altLang="cs-CZ" sz="2000" dirty="0" err="1"/>
              <a:t>of</a:t>
            </a:r>
            <a:r>
              <a:rPr lang="cs-CZ" altLang="cs-CZ" sz="2000" dirty="0"/>
              <a:t> Independent </a:t>
            </a:r>
            <a:r>
              <a:rPr lang="cs-CZ" altLang="cs-CZ" sz="2000" dirty="0" err="1"/>
              <a:t>Disks</a:t>
            </a:r>
            <a:r>
              <a:rPr lang="cs-CZ" altLang="cs-CZ" sz="2000" dirty="0"/>
              <a:t> – vícenásobné </a:t>
            </a:r>
            <a:r>
              <a:rPr lang="cs-CZ" altLang="cs-CZ" sz="2000" b="1" dirty="0"/>
              <a:t>diskové pole</a:t>
            </a:r>
            <a:r>
              <a:rPr lang="cs-CZ" altLang="cs-CZ" sz="2000" dirty="0"/>
              <a:t> nezávislých disků </a:t>
            </a:r>
          </a:p>
          <a:p>
            <a:pPr eaLnBrk="1" hangingPunct="1"/>
            <a:r>
              <a:rPr lang="cs-CZ" altLang="cs-CZ" sz="2000" dirty="0"/>
              <a:t>Zapojení více disků do společného provozu - </a:t>
            </a:r>
            <a:r>
              <a:rPr lang="cs-CZ" altLang="cs-CZ" sz="2000" b="1" dirty="0"/>
              <a:t>zvyšuje se tak výkon a odolnost vůči chybám</a:t>
            </a:r>
            <a:r>
              <a:rPr lang="cs-CZ" altLang="cs-CZ" sz="2000" dirty="0"/>
              <a:t> nebo ztrátě dat </a:t>
            </a:r>
          </a:p>
          <a:p>
            <a:pPr eaLnBrk="1" hangingPunct="1"/>
            <a:r>
              <a:rPr lang="cs-CZ" altLang="cs-CZ" sz="2000" dirty="0"/>
              <a:t>Současné čtení dat z více disků paralelně může výrazně zvýšit rychlost čtení/zápisu</a:t>
            </a:r>
          </a:p>
          <a:p>
            <a:pPr eaLnBrk="1" hangingPunct="1"/>
            <a:r>
              <a:rPr lang="cs-CZ" altLang="cs-CZ" sz="2000" dirty="0"/>
              <a:t>Uložení stejných dat na více discích (redundance) může zvýšit odolnost vůči poruchám</a:t>
            </a:r>
          </a:p>
          <a:p>
            <a:pPr eaLnBrk="1" hangingPunct="1"/>
            <a:r>
              <a:rPr lang="cs-CZ" altLang="cs-CZ" sz="2000" dirty="0"/>
              <a:t>Disková pole typu RAID jsou často používány na souborových serverech</a:t>
            </a:r>
          </a:p>
          <a:p>
            <a:pPr eaLnBrk="1" hangingPunct="1"/>
            <a:r>
              <a:rPr lang="cs-CZ" altLang="cs-CZ" sz="2000" dirty="0"/>
              <a:t>Existuje několik typů diskových polí, která se mezi sebou liší způsobem využití jednotlivých propojených disků</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cs-CZ" altLang="cs-CZ"/>
              <a:t>RAID 0 - JBOD</a:t>
            </a:r>
          </a:p>
        </p:txBody>
      </p:sp>
      <p:sp>
        <p:nvSpPr>
          <p:cNvPr id="68611" name="Rectangle 3"/>
          <p:cNvSpPr>
            <a:spLocks noGrp="1" noChangeArrowheads="1"/>
          </p:cNvSpPr>
          <p:nvPr>
            <p:ph type="body" idx="1"/>
          </p:nvPr>
        </p:nvSpPr>
        <p:spPr/>
        <p:txBody>
          <a:bodyPr/>
          <a:lstStyle/>
          <a:p>
            <a:pPr eaLnBrk="1" hangingPunct="1"/>
            <a:r>
              <a:rPr lang="cs-CZ" altLang="cs-CZ" sz="2000" dirty="0"/>
              <a:t>Data jsou </a:t>
            </a:r>
            <a:r>
              <a:rPr lang="cs-CZ" altLang="cs-CZ" sz="2000" b="1" dirty="0"/>
              <a:t>postupně</a:t>
            </a:r>
            <a:r>
              <a:rPr lang="cs-CZ" altLang="cs-CZ" sz="2000" dirty="0"/>
              <a:t> ukládána na </a:t>
            </a:r>
            <a:r>
              <a:rPr lang="cs-CZ" altLang="cs-CZ" sz="2000" b="1" dirty="0"/>
              <a:t>několik disků</a:t>
            </a:r>
          </a:p>
          <a:p>
            <a:pPr eaLnBrk="1" hangingPunct="1"/>
            <a:r>
              <a:rPr lang="cs-CZ" altLang="cs-CZ" sz="2000" dirty="0"/>
              <a:t>Jakmile se zaplní první disk, ukládá se na druhý, poté na třetí atd. </a:t>
            </a:r>
          </a:p>
          <a:p>
            <a:pPr eaLnBrk="1" hangingPunct="1"/>
            <a:r>
              <a:rPr lang="cs-CZ" altLang="cs-CZ" sz="2000" dirty="0"/>
              <a:t>Výhodou je, že získáme velký logický disk (kapacita odpovídá sumě kapacit jednotlivých disků) </a:t>
            </a:r>
          </a:p>
          <a:p>
            <a:pPr eaLnBrk="1" hangingPunct="1"/>
            <a:r>
              <a:rPr lang="cs-CZ" altLang="cs-CZ" sz="2000" dirty="0"/>
              <a:t>Bývá též označováno jako </a:t>
            </a:r>
            <a:r>
              <a:rPr lang="cs-CZ" altLang="cs-CZ" sz="2000" b="1" dirty="0"/>
              <a:t>JBOD</a:t>
            </a:r>
            <a:r>
              <a:rPr lang="cs-CZ" altLang="cs-CZ" sz="2000" dirty="0"/>
              <a:t> </a:t>
            </a:r>
          </a:p>
          <a:p>
            <a:pPr eaLnBrk="1" hangingPunct="1"/>
            <a:r>
              <a:rPr lang="cs-CZ" altLang="cs-CZ" sz="2000" dirty="0"/>
              <a:t>Použitelné tehdy, je-li potřeba mít uloženo na jednom disku takové množství dat, které by se tam nevešlo a muselo by být rozloženo na více jednotek (tady je to vlastně taky rozloženo na více jednotek, ale navenek se to tváří jako jedna ohromná nerozdělená jednotka)</a:t>
            </a:r>
          </a:p>
          <a:p>
            <a:pPr eaLnBrk="1" hangingPunct="1"/>
            <a:r>
              <a:rPr lang="cs-CZ" altLang="cs-CZ" sz="2000" dirty="0"/>
              <a:t>Tato RAID varianta nezvyšuje rychlost čtení ani zápisu ani odolnost vůči poruchám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cs-CZ" altLang="cs-CZ"/>
              <a:t>RAID 0 - striping</a:t>
            </a:r>
          </a:p>
        </p:txBody>
      </p:sp>
      <p:sp>
        <p:nvSpPr>
          <p:cNvPr id="69635" name="Rectangle 1027"/>
          <p:cNvSpPr>
            <a:spLocks noGrp="1" noChangeArrowheads="1"/>
          </p:cNvSpPr>
          <p:nvPr>
            <p:ph type="body" idx="1"/>
          </p:nvPr>
        </p:nvSpPr>
        <p:spPr>
          <a:xfrm>
            <a:off x="457200" y="1719262"/>
            <a:ext cx="4906963" cy="4806081"/>
          </a:xfrm>
        </p:spPr>
        <p:txBody>
          <a:bodyPr/>
          <a:lstStyle/>
          <a:p>
            <a:pPr eaLnBrk="1" hangingPunct="1"/>
            <a:r>
              <a:rPr lang="cs-CZ" altLang="cs-CZ" sz="1800" dirty="0"/>
              <a:t>Data jsou ukládána na disky </a:t>
            </a:r>
            <a:r>
              <a:rPr lang="cs-CZ" altLang="cs-CZ" sz="1800" b="1" dirty="0" err="1"/>
              <a:t>prokládaně</a:t>
            </a:r>
            <a:endParaRPr lang="cs-CZ" altLang="cs-CZ" sz="1800" b="1" dirty="0"/>
          </a:p>
          <a:p>
            <a:pPr eaLnBrk="1" hangingPunct="1"/>
            <a:r>
              <a:rPr lang="cs-CZ" altLang="cs-CZ" sz="1800" dirty="0"/>
              <a:t>Soubor je rozdělen na menší části (bloky) a jednotlivé části jsou ukládány </a:t>
            </a:r>
            <a:r>
              <a:rPr lang="cs-CZ" altLang="cs-CZ" sz="1800" b="1" dirty="0"/>
              <a:t>střídavě</a:t>
            </a:r>
            <a:r>
              <a:rPr lang="cs-CZ" altLang="cs-CZ" sz="1800" dirty="0"/>
              <a:t> na všechny disky</a:t>
            </a:r>
          </a:p>
          <a:p>
            <a:pPr eaLnBrk="1" hangingPunct="1"/>
            <a:r>
              <a:rPr lang="cs-CZ" altLang="cs-CZ" sz="1800" dirty="0"/>
              <a:t>Tato strategie může</a:t>
            </a:r>
            <a:r>
              <a:rPr lang="cs-CZ" altLang="cs-CZ" sz="1800" b="1" dirty="0"/>
              <a:t> zrychlit</a:t>
            </a:r>
            <a:r>
              <a:rPr lang="cs-CZ" altLang="cs-CZ" sz="1800" dirty="0"/>
              <a:t> čtení i zápis souborů, protože je možné zároveň číst (zapisovat) jeden blok z jednoho disku a následující blok z jiného disku.</a:t>
            </a:r>
          </a:p>
          <a:p>
            <a:pPr eaLnBrk="1" hangingPunct="1"/>
            <a:r>
              <a:rPr lang="cs-CZ" altLang="cs-CZ" sz="1800" dirty="0"/>
              <a:t>Diskové pole se opět jeví jako jeden velký disk </a:t>
            </a:r>
          </a:p>
          <a:p>
            <a:pPr eaLnBrk="1" hangingPunct="1"/>
            <a:r>
              <a:rPr lang="cs-CZ" altLang="cs-CZ" sz="1800" b="1" dirty="0"/>
              <a:t>Není odolný vůči chybám</a:t>
            </a:r>
            <a:r>
              <a:rPr lang="cs-CZ" altLang="cs-CZ" sz="1800" dirty="0"/>
              <a:t> - porucha jednoho disku znamená ztrátu všech dat v diskovém poli, protože jeden soubor je na více fyzických discích</a:t>
            </a:r>
          </a:p>
          <a:p>
            <a:pPr eaLnBrk="1" hangingPunct="1"/>
            <a:r>
              <a:rPr lang="cs-CZ" altLang="cs-CZ" sz="1800" dirty="0"/>
              <a:t>Tato RAID varianta zvyšuje riziko ztráty dat</a:t>
            </a:r>
          </a:p>
          <a:p>
            <a:pPr eaLnBrk="1" hangingPunct="1">
              <a:lnSpc>
                <a:spcPct val="80000"/>
              </a:lnSpc>
            </a:pPr>
            <a:endParaRPr lang="cs-CZ" altLang="cs-CZ" sz="1900" dirty="0"/>
          </a:p>
        </p:txBody>
      </p:sp>
      <p:pic>
        <p:nvPicPr>
          <p:cNvPr id="69636" name="Picture 1029" descr="325px-RAID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268413"/>
            <a:ext cx="3095625"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ChangeArrowheads="1"/>
          </p:cNvSpPr>
          <p:nvPr>
            <p:ph type="title"/>
          </p:nvPr>
        </p:nvSpPr>
        <p:spPr/>
        <p:txBody>
          <a:bodyPr/>
          <a:lstStyle/>
          <a:p>
            <a:pPr eaLnBrk="1" hangingPunct="1"/>
            <a:r>
              <a:rPr lang="cs-CZ" altLang="cs-CZ"/>
              <a:t>RAID 1</a:t>
            </a:r>
          </a:p>
        </p:txBody>
      </p:sp>
      <p:sp>
        <p:nvSpPr>
          <p:cNvPr id="70659" name="Rectangle 1027"/>
          <p:cNvSpPr>
            <a:spLocks noGrp="1" noChangeArrowheads="1"/>
          </p:cNvSpPr>
          <p:nvPr>
            <p:ph type="body" idx="1"/>
          </p:nvPr>
        </p:nvSpPr>
        <p:spPr>
          <a:xfrm>
            <a:off x="457200" y="1719263"/>
            <a:ext cx="4546848" cy="4411662"/>
          </a:xfrm>
        </p:spPr>
        <p:txBody>
          <a:bodyPr/>
          <a:lstStyle/>
          <a:p>
            <a:pPr eaLnBrk="1" hangingPunct="1">
              <a:lnSpc>
                <a:spcPct val="80000"/>
              </a:lnSpc>
            </a:pPr>
            <a:r>
              <a:rPr lang="cs-CZ" altLang="cs-CZ" sz="2100" dirty="0"/>
              <a:t>Stejná data se současné zaznamenávají na dva disky (nebo více disků) - </a:t>
            </a:r>
            <a:r>
              <a:rPr lang="cs-CZ" altLang="cs-CZ" sz="2100" b="1" dirty="0"/>
              <a:t>redundance</a:t>
            </a:r>
          </a:p>
          <a:p>
            <a:pPr eaLnBrk="1" hangingPunct="1">
              <a:lnSpc>
                <a:spcPct val="80000"/>
              </a:lnSpc>
            </a:pPr>
            <a:r>
              <a:rPr lang="cs-CZ" altLang="cs-CZ" sz="2100" dirty="0"/>
              <a:t>Nejjednodušší způsob </a:t>
            </a:r>
            <a:r>
              <a:rPr lang="cs-CZ" altLang="cs-CZ" sz="2100" b="1" dirty="0"/>
              <a:t>ochrany dat</a:t>
            </a:r>
            <a:r>
              <a:rPr lang="cs-CZ" altLang="cs-CZ" sz="2100" dirty="0"/>
              <a:t> před ztrátou při poruše disku</a:t>
            </a:r>
          </a:p>
          <a:p>
            <a:pPr eaLnBrk="1" hangingPunct="1">
              <a:lnSpc>
                <a:spcPct val="80000"/>
              </a:lnSpc>
            </a:pPr>
            <a:r>
              <a:rPr lang="cs-CZ" altLang="cs-CZ" sz="2100" dirty="0"/>
              <a:t>V případě výpadku jednoho disku se pracuje s kopií dat na druhém disku (discích)</a:t>
            </a:r>
          </a:p>
          <a:p>
            <a:pPr eaLnBrk="1" hangingPunct="1">
              <a:lnSpc>
                <a:spcPct val="80000"/>
              </a:lnSpc>
            </a:pPr>
            <a:r>
              <a:rPr lang="cs-CZ" altLang="cs-CZ" sz="2100" dirty="0"/>
              <a:t>Zvyšuje se rychlost čtení, protože čteme data zároveň z několika disků najednou</a:t>
            </a:r>
          </a:p>
          <a:p>
            <a:pPr eaLnBrk="1" hangingPunct="1">
              <a:lnSpc>
                <a:spcPct val="80000"/>
              </a:lnSpc>
            </a:pPr>
            <a:r>
              <a:rPr lang="cs-CZ" altLang="cs-CZ" sz="2100" dirty="0"/>
              <a:t>Zápis se nezrychlí, protože se ukládají stejná data na dva disky </a:t>
            </a:r>
          </a:p>
          <a:p>
            <a:pPr eaLnBrk="1" hangingPunct="1">
              <a:lnSpc>
                <a:spcPct val="80000"/>
              </a:lnSpc>
            </a:pPr>
            <a:r>
              <a:rPr lang="cs-CZ" altLang="cs-CZ" sz="2100" dirty="0"/>
              <a:t>Nevýhodou je potřeba n-násobné diskové kapacity </a:t>
            </a:r>
          </a:p>
          <a:p>
            <a:pPr eaLnBrk="1" hangingPunct="1">
              <a:lnSpc>
                <a:spcPct val="80000"/>
              </a:lnSpc>
            </a:pPr>
            <a:endParaRPr lang="cs-CZ" altLang="cs-CZ" sz="2100" dirty="0"/>
          </a:p>
        </p:txBody>
      </p:sp>
      <p:pic>
        <p:nvPicPr>
          <p:cNvPr id="70660" name="Picture 1028" descr="325px-RAI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412875"/>
            <a:ext cx="3095625"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3D2BA20-28EF-4A14-813B-AE484C69AAB1}"/>
              </a:ext>
            </a:extLst>
          </p:cNvPr>
          <p:cNvSpPr>
            <a:spLocks noGrp="1"/>
          </p:cNvSpPr>
          <p:nvPr>
            <p:ph type="title"/>
          </p:nvPr>
        </p:nvSpPr>
        <p:spPr/>
        <p:txBody>
          <a:bodyPr/>
          <a:lstStyle/>
          <a:p>
            <a:r>
              <a:rPr lang="cs-CZ" dirty="0"/>
              <a:t>RAID 1+0</a:t>
            </a:r>
          </a:p>
        </p:txBody>
      </p:sp>
      <p:pic>
        <p:nvPicPr>
          <p:cNvPr id="5" name="Zástupný obsah 4">
            <a:extLst>
              <a:ext uri="{FF2B5EF4-FFF2-40B4-BE49-F238E27FC236}">
                <a16:creationId xmlns:a16="http://schemas.microsoft.com/office/drawing/2014/main" id="{678E7328-FEF1-4C31-8195-3EF65D8B2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0192" y="2132856"/>
            <a:ext cx="2664296" cy="2664296"/>
          </a:xfrm>
        </p:spPr>
      </p:pic>
      <p:sp>
        <p:nvSpPr>
          <p:cNvPr id="6" name="TextovéPole 5">
            <a:extLst>
              <a:ext uri="{FF2B5EF4-FFF2-40B4-BE49-F238E27FC236}">
                <a16:creationId xmlns:a16="http://schemas.microsoft.com/office/drawing/2014/main" id="{C4F7A4B0-27DD-48D6-A2EC-7C83F21A42F9}"/>
              </a:ext>
            </a:extLst>
          </p:cNvPr>
          <p:cNvSpPr txBox="1"/>
          <p:nvPr/>
        </p:nvSpPr>
        <p:spPr>
          <a:xfrm>
            <a:off x="457200" y="1700808"/>
            <a:ext cx="5626968" cy="5078313"/>
          </a:xfrm>
          <a:prstGeom prst="rect">
            <a:avLst/>
          </a:prstGeom>
          <a:noFill/>
        </p:spPr>
        <p:txBody>
          <a:bodyPr wrap="square" rtlCol="0">
            <a:spAutoFit/>
          </a:bodyPr>
          <a:lstStyle/>
          <a:p>
            <a:pPr marL="285750" indent="-285750">
              <a:buFont typeface="Arial" panose="020B0604020202020204" pitchFamily="34" charset="0"/>
              <a:buChar char="•"/>
            </a:pPr>
            <a:r>
              <a:rPr lang="cs-CZ" dirty="0"/>
              <a:t>Dvojice disků dvoří dvě „</a:t>
            </a:r>
            <a:r>
              <a:rPr lang="cs-CZ" dirty="0" err="1"/>
              <a:t>podpole</a:t>
            </a:r>
            <a:r>
              <a:rPr lang="cs-CZ" dirty="0"/>
              <a:t>“</a:t>
            </a:r>
          </a:p>
          <a:p>
            <a:pPr marL="285750" indent="-285750">
              <a:buFont typeface="Arial" panose="020B0604020202020204" pitchFamily="34" charset="0"/>
              <a:buChar char="•"/>
            </a:pPr>
            <a:r>
              <a:rPr lang="cs-CZ" dirty="0"/>
              <a:t>Dva disky v </a:t>
            </a:r>
            <a:r>
              <a:rPr lang="cs-CZ" dirty="0" err="1"/>
              <a:t>podpoli</a:t>
            </a:r>
            <a:r>
              <a:rPr lang="cs-CZ" dirty="0"/>
              <a:t> tvoří RAID1 (0+1 a 2+3)</a:t>
            </a:r>
          </a:p>
          <a:p>
            <a:pPr marL="285750" indent="-285750">
              <a:buFont typeface="Arial" panose="020B0604020202020204" pitchFamily="34" charset="0"/>
              <a:buChar char="•"/>
            </a:pPr>
            <a:r>
              <a:rPr lang="cs-CZ" dirty="0"/>
              <a:t>Dvě disková </a:t>
            </a:r>
            <a:r>
              <a:rPr lang="cs-CZ" dirty="0" err="1"/>
              <a:t>podpole</a:t>
            </a:r>
            <a:r>
              <a:rPr lang="cs-CZ" dirty="0"/>
              <a:t> RAID1 tvoří dohromady RAID0</a:t>
            </a:r>
          </a:p>
          <a:p>
            <a:pPr marL="285750" indent="-285750">
              <a:buFont typeface="Arial" panose="020B0604020202020204" pitchFamily="34" charset="0"/>
              <a:buChar char="•"/>
            </a:pPr>
            <a:r>
              <a:rPr lang="cs-CZ" dirty="0"/>
              <a:t>Na disky v každém </a:t>
            </a:r>
            <a:r>
              <a:rPr lang="cs-CZ" dirty="0" err="1"/>
              <a:t>podpoli</a:t>
            </a:r>
            <a:r>
              <a:rPr lang="cs-CZ" dirty="0"/>
              <a:t> se zapisuje totéž</a:t>
            </a:r>
          </a:p>
          <a:p>
            <a:pPr marL="285750" indent="-285750">
              <a:buFont typeface="Arial" panose="020B0604020202020204" pitchFamily="34" charset="0"/>
              <a:buChar char="•"/>
            </a:pPr>
            <a:r>
              <a:rPr lang="pl-PL" dirty="0"/>
              <a:t>Odolný proti výpadku jednoho disku v každém podpoli. </a:t>
            </a:r>
            <a:endParaRPr lang="cs-CZ" dirty="0"/>
          </a:p>
          <a:p>
            <a:pPr marL="285750" indent="-285750">
              <a:buFont typeface="Arial" panose="020B0604020202020204" pitchFamily="34" charset="0"/>
              <a:buChar char="•"/>
            </a:pPr>
            <a:r>
              <a:rPr lang="cs-CZ" dirty="0"/>
              <a:t>Soubor se rozdělí na dvě poloviny, první část souboru je na discích 0 a 1, druhá část je na discích 2 a 3</a:t>
            </a:r>
          </a:p>
          <a:p>
            <a:pPr marL="285750" indent="-285750">
              <a:buFont typeface="Arial" panose="020B0604020202020204" pitchFamily="34" charset="0"/>
              <a:buChar char="•"/>
            </a:pPr>
            <a:r>
              <a:rPr lang="cs-CZ" dirty="0"/>
              <a:t>Rychlost čtení bude čtyřnásobná – mohu číst 4 různé části souboru ze 4 disků paralelně</a:t>
            </a:r>
          </a:p>
          <a:p>
            <a:pPr marL="285750" indent="-285750">
              <a:buFont typeface="Arial" panose="020B0604020202020204" pitchFamily="34" charset="0"/>
              <a:buChar char="•"/>
            </a:pPr>
            <a:r>
              <a:rPr lang="cs-CZ" dirty="0"/>
              <a:t>Rychlost  zápisu bude dvojnásobná – paralelně lze zapisovat půlku souboru do dvou různých podpolí (při zápisu musím na dva disky zapisovat totéž)</a:t>
            </a:r>
          </a:p>
          <a:p>
            <a:pPr marL="285750" indent="-285750">
              <a:buFont typeface="Arial" panose="020B0604020202020204" pitchFamily="34" charset="0"/>
              <a:buChar char="•"/>
            </a:pPr>
            <a:r>
              <a:rPr lang="cs-CZ" dirty="0"/>
              <a:t>Celková dostupná kapacita je poloviční oproti součtu kapacit všech použitých disků</a:t>
            </a:r>
          </a:p>
          <a:p>
            <a:pPr marL="285750" indent="-285750">
              <a:buFont typeface="Arial" panose="020B0604020202020204" pitchFamily="34" charset="0"/>
              <a:buChar char="•"/>
            </a:pPr>
            <a:endParaRPr lang="cs-CZ" dirty="0"/>
          </a:p>
        </p:txBody>
      </p:sp>
    </p:spTree>
    <p:extLst>
      <p:ext uri="{BB962C8B-B14F-4D97-AF65-F5344CB8AC3E}">
        <p14:creationId xmlns:p14="http://schemas.microsoft.com/office/powerpoint/2010/main" val="1686246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3D2BA20-28EF-4A14-813B-AE484C69AAB1}"/>
              </a:ext>
            </a:extLst>
          </p:cNvPr>
          <p:cNvSpPr>
            <a:spLocks noGrp="1"/>
          </p:cNvSpPr>
          <p:nvPr>
            <p:ph type="title"/>
          </p:nvPr>
        </p:nvSpPr>
        <p:spPr/>
        <p:txBody>
          <a:bodyPr/>
          <a:lstStyle/>
          <a:p>
            <a:r>
              <a:rPr lang="cs-CZ" dirty="0"/>
              <a:t>RAID 0+1</a:t>
            </a:r>
          </a:p>
        </p:txBody>
      </p:sp>
      <p:sp>
        <p:nvSpPr>
          <p:cNvPr id="6" name="TextovéPole 5">
            <a:extLst>
              <a:ext uri="{FF2B5EF4-FFF2-40B4-BE49-F238E27FC236}">
                <a16:creationId xmlns:a16="http://schemas.microsoft.com/office/drawing/2014/main" id="{C4F7A4B0-27DD-48D6-A2EC-7C83F21A42F9}"/>
              </a:ext>
            </a:extLst>
          </p:cNvPr>
          <p:cNvSpPr txBox="1"/>
          <p:nvPr/>
        </p:nvSpPr>
        <p:spPr>
          <a:xfrm>
            <a:off x="457200" y="1700808"/>
            <a:ext cx="5626968" cy="4801314"/>
          </a:xfrm>
          <a:prstGeom prst="rect">
            <a:avLst/>
          </a:prstGeom>
          <a:noFill/>
        </p:spPr>
        <p:txBody>
          <a:bodyPr wrap="square" rtlCol="0">
            <a:spAutoFit/>
          </a:bodyPr>
          <a:lstStyle/>
          <a:p>
            <a:pPr marL="285750" indent="-285750">
              <a:buFont typeface="Arial" panose="020B0604020202020204" pitchFamily="34" charset="0"/>
              <a:buChar char="•"/>
            </a:pPr>
            <a:r>
              <a:rPr lang="cs-CZ" dirty="0"/>
              <a:t>Data uložíme </a:t>
            </a:r>
            <a:r>
              <a:rPr lang="cs-CZ" dirty="0" err="1"/>
              <a:t>prokládaně</a:t>
            </a:r>
            <a:r>
              <a:rPr lang="cs-CZ" dirty="0"/>
              <a:t> (</a:t>
            </a:r>
            <a:r>
              <a:rPr lang="cs-CZ" dirty="0" err="1"/>
              <a:t>stripováním</a:t>
            </a:r>
            <a:r>
              <a:rPr lang="cs-CZ" dirty="0"/>
              <a:t>) na dva disky (0, 1) a totéž paralelně zapíšeme s dalšími dvěma disky (2, 3). </a:t>
            </a:r>
          </a:p>
          <a:p>
            <a:pPr marL="285750" indent="-285750">
              <a:buFont typeface="Arial" panose="020B0604020202020204" pitchFamily="34" charset="0"/>
              <a:buChar char="•"/>
            </a:pPr>
            <a:r>
              <a:rPr lang="cs-CZ" dirty="0"/>
              <a:t>Získáme tak dvě zrcadlená pole RAID0</a:t>
            </a:r>
          </a:p>
          <a:p>
            <a:pPr marL="285750" indent="-285750">
              <a:buFont typeface="Arial" panose="020B0604020202020204" pitchFamily="34" charset="0"/>
              <a:buChar char="•"/>
            </a:pPr>
            <a:r>
              <a:rPr lang="cs-CZ" dirty="0"/>
              <a:t>Odolný proti výpadku všech disků jednoho </a:t>
            </a:r>
            <a:r>
              <a:rPr lang="cs-CZ" dirty="0" err="1"/>
              <a:t>podpole</a:t>
            </a:r>
            <a:endParaRPr lang="cs-CZ" dirty="0"/>
          </a:p>
          <a:p>
            <a:pPr marL="285750" indent="-285750">
              <a:buFont typeface="Arial" panose="020B0604020202020204" pitchFamily="34" charset="0"/>
              <a:buChar char="•"/>
            </a:pPr>
            <a:r>
              <a:rPr lang="cs-CZ" dirty="0"/>
              <a:t>Odolný i vůči výpadku dvou disků z různých podpolí, jestliže disky obsahují různá data</a:t>
            </a:r>
          </a:p>
          <a:p>
            <a:pPr marL="285750" indent="-285750">
              <a:buFont typeface="Arial" panose="020B0604020202020204" pitchFamily="34" charset="0"/>
              <a:buChar char="•"/>
            </a:pPr>
            <a:r>
              <a:rPr lang="cs-CZ" dirty="0"/>
              <a:t>Rychlost zápisu bude dvojnásobná – paralelně lze číst i zapisovat půlku souboru na dva různé disky</a:t>
            </a:r>
          </a:p>
          <a:p>
            <a:pPr marL="285750" indent="-285750">
              <a:buFont typeface="Arial" panose="020B0604020202020204" pitchFamily="34" charset="0"/>
              <a:buChar char="•"/>
            </a:pPr>
            <a:r>
              <a:rPr lang="cs-CZ" dirty="0"/>
              <a:t>Rychlost čtení bude čtyřnásobná – mohu číst 4 různé části souboru ze 4 disků paralelně</a:t>
            </a:r>
          </a:p>
          <a:p>
            <a:pPr marL="285750" indent="-285750">
              <a:buFont typeface="Arial" panose="020B0604020202020204" pitchFamily="34" charset="0"/>
              <a:buChar char="•"/>
            </a:pPr>
            <a:r>
              <a:rPr lang="cs-CZ" dirty="0"/>
              <a:t>Celková dostupná kapacita je poloviční oproti součtu kapacit všech použitých disků</a:t>
            </a:r>
          </a:p>
          <a:p>
            <a:pPr marL="285750" indent="-285750">
              <a:buFont typeface="Arial" panose="020B0604020202020204" pitchFamily="34" charset="0"/>
              <a:buChar char="•"/>
            </a:pPr>
            <a:endParaRPr lang="cs-CZ" dirty="0"/>
          </a:p>
          <a:p>
            <a:pPr marL="285750" indent="-285750">
              <a:buFont typeface="Arial" panose="020B0604020202020204" pitchFamily="34" charset="0"/>
              <a:buChar char="•"/>
            </a:pPr>
            <a:endParaRPr lang="cs-CZ" dirty="0"/>
          </a:p>
          <a:p>
            <a:pPr marL="285750" indent="-285750">
              <a:buFont typeface="Arial" panose="020B0604020202020204" pitchFamily="34" charset="0"/>
              <a:buChar char="•"/>
            </a:pPr>
            <a:endParaRPr lang="cs-CZ" dirty="0"/>
          </a:p>
          <a:p>
            <a:pPr marL="285750" indent="-285750">
              <a:buFont typeface="Arial" panose="020B0604020202020204" pitchFamily="34" charset="0"/>
              <a:buChar char="•"/>
            </a:pPr>
            <a:endParaRPr lang="cs-CZ" dirty="0"/>
          </a:p>
        </p:txBody>
      </p:sp>
      <p:pic>
        <p:nvPicPr>
          <p:cNvPr id="8" name="Obrázek 7">
            <a:extLst>
              <a:ext uri="{FF2B5EF4-FFF2-40B4-BE49-F238E27FC236}">
                <a16:creationId xmlns:a16="http://schemas.microsoft.com/office/drawing/2014/main" id="{0EC7065F-FC07-4854-AFD5-713DAA8E8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340" y="1988839"/>
            <a:ext cx="2964155" cy="2964155"/>
          </a:xfrm>
          <a:prstGeom prst="rect">
            <a:avLst/>
          </a:prstGeom>
        </p:spPr>
      </p:pic>
    </p:spTree>
    <p:extLst>
      <p:ext uri="{BB962C8B-B14F-4D97-AF65-F5344CB8AC3E}">
        <p14:creationId xmlns:p14="http://schemas.microsoft.com/office/powerpoint/2010/main" val="379179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cs-CZ" altLang="cs-CZ"/>
              <a:t>RAID 3</a:t>
            </a:r>
          </a:p>
        </p:txBody>
      </p:sp>
      <p:sp>
        <p:nvSpPr>
          <p:cNvPr id="71683" name="Rectangle 3"/>
          <p:cNvSpPr>
            <a:spLocks noGrp="1" noChangeArrowheads="1"/>
          </p:cNvSpPr>
          <p:nvPr>
            <p:ph type="body" idx="1"/>
          </p:nvPr>
        </p:nvSpPr>
        <p:spPr>
          <a:xfrm>
            <a:off x="395288" y="1412875"/>
            <a:ext cx="8229600" cy="2286000"/>
          </a:xfrm>
        </p:spPr>
        <p:txBody>
          <a:bodyPr/>
          <a:lstStyle/>
          <a:p>
            <a:pPr eaLnBrk="1" hangingPunct="1">
              <a:lnSpc>
                <a:spcPct val="80000"/>
              </a:lnSpc>
            </a:pPr>
            <a:r>
              <a:rPr lang="cs-CZ" altLang="cs-CZ" sz="1700" dirty="0"/>
              <a:t>Je použito N+1 stejných disků </a:t>
            </a:r>
          </a:p>
          <a:p>
            <a:pPr eaLnBrk="1" hangingPunct="1">
              <a:lnSpc>
                <a:spcPct val="80000"/>
              </a:lnSpc>
            </a:pPr>
            <a:r>
              <a:rPr lang="cs-CZ" altLang="cs-CZ" sz="1700" dirty="0"/>
              <a:t>Na N disků jsou ukládána data a na poslední disk je uložena </a:t>
            </a:r>
            <a:r>
              <a:rPr lang="cs-CZ" altLang="cs-CZ" sz="1700" b="1" dirty="0"/>
              <a:t>parita</a:t>
            </a:r>
            <a:r>
              <a:rPr lang="cs-CZ" altLang="cs-CZ" sz="1700" dirty="0"/>
              <a:t> těchto dat</a:t>
            </a:r>
          </a:p>
          <a:p>
            <a:pPr eaLnBrk="1" hangingPunct="1">
              <a:lnSpc>
                <a:spcPct val="80000"/>
              </a:lnSpc>
            </a:pPr>
            <a:r>
              <a:rPr lang="cs-CZ" altLang="cs-CZ" sz="1700" dirty="0"/>
              <a:t>Při výpadku paritního disku jsou data zachována </a:t>
            </a:r>
          </a:p>
          <a:p>
            <a:pPr eaLnBrk="1" hangingPunct="1">
              <a:lnSpc>
                <a:spcPct val="80000"/>
              </a:lnSpc>
            </a:pPr>
            <a:r>
              <a:rPr lang="cs-CZ" altLang="cs-CZ" sz="1700" dirty="0"/>
              <a:t>Při výpadku libovolného jiného disku je možno z ostatních disků spolu s paritním diskem ztracená data zrekonstruovat </a:t>
            </a:r>
          </a:p>
          <a:p>
            <a:pPr eaLnBrk="1" hangingPunct="1">
              <a:lnSpc>
                <a:spcPct val="80000"/>
              </a:lnSpc>
            </a:pPr>
            <a:r>
              <a:rPr lang="cs-CZ" altLang="cs-CZ" sz="1700" dirty="0"/>
              <a:t>Při výpadku dvou a více disků jsou data ztracena</a:t>
            </a:r>
          </a:p>
          <a:p>
            <a:pPr eaLnBrk="1" hangingPunct="1">
              <a:lnSpc>
                <a:spcPct val="80000"/>
              </a:lnSpc>
            </a:pPr>
            <a:r>
              <a:rPr lang="cs-CZ" altLang="cs-CZ" sz="1700" dirty="0"/>
              <a:t>Výhodou je potřeba jen jednoho disku navíc </a:t>
            </a:r>
          </a:p>
          <a:p>
            <a:pPr eaLnBrk="1" hangingPunct="1">
              <a:lnSpc>
                <a:spcPct val="80000"/>
              </a:lnSpc>
            </a:pPr>
            <a:r>
              <a:rPr lang="cs-CZ" altLang="cs-CZ" sz="1700" dirty="0"/>
              <a:t>Nevýhoda je, že paritní disk není používán při čtení, takže disky nejsou vytížené a opotřebované rovnoměrně</a:t>
            </a:r>
          </a:p>
        </p:txBody>
      </p:sp>
      <p:pic>
        <p:nvPicPr>
          <p:cNvPr id="71684" name="Picture 4" descr="675px-RAID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716338"/>
            <a:ext cx="3889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RAID 3</a:t>
            </a:r>
          </a:p>
        </p:txBody>
      </p:sp>
      <p:graphicFrame>
        <p:nvGraphicFramePr>
          <p:cNvPr id="4" name="Zástupný symbol pro obsah 3"/>
          <p:cNvGraphicFramePr>
            <a:graphicFrameLocks noGrp="1"/>
          </p:cNvGraphicFramePr>
          <p:nvPr>
            <p:ph idx="1"/>
            <p:extLst>
              <p:ext uri="{D42A27DB-BD31-4B8C-83A1-F6EECF244321}">
                <p14:modId xmlns:p14="http://schemas.microsoft.com/office/powerpoint/2010/main" val="1954852614"/>
              </p:ext>
            </p:extLst>
          </p:nvPr>
        </p:nvGraphicFramePr>
        <p:xfrm>
          <a:off x="457200" y="1549741"/>
          <a:ext cx="4474840" cy="3463434"/>
        </p:xfrm>
        <a:graphic>
          <a:graphicData uri="http://schemas.openxmlformats.org/drawingml/2006/table">
            <a:tbl>
              <a:tblPr firstRow="1" bandRow="1">
                <a:tableStyleId>{5C22544A-7EE6-4342-B048-85BDC9FD1C3A}</a:tableStyleId>
              </a:tblPr>
              <a:tblGrid>
                <a:gridCol w="1118710">
                  <a:extLst>
                    <a:ext uri="{9D8B030D-6E8A-4147-A177-3AD203B41FA5}">
                      <a16:colId xmlns:a16="http://schemas.microsoft.com/office/drawing/2014/main" val="3477568898"/>
                    </a:ext>
                  </a:extLst>
                </a:gridCol>
                <a:gridCol w="1118710">
                  <a:extLst>
                    <a:ext uri="{9D8B030D-6E8A-4147-A177-3AD203B41FA5}">
                      <a16:colId xmlns:a16="http://schemas.microsoft.com/office/drawing/2014/main" val="1711201733"/>
                    </a:ext>
                  </a:extLst>
                </a:gridCol>
                <a:gridCol w="1118710">
                  <a:extLst>
                    <a:ext uri="{9D8B030D-6E8A-4147-A177-3AD203B41FA5}">
                      <a16:colId xmlns:a16="http://schemas.microsoft.com/office/drawing/2014/main" val="2856117072"/>
                    </a:ext>
                  </a:extLst>
                </a:gridCol>
                <a:gridCol w="1118710">
                  <a:extLst>
                    <a:ext uri="{9D8B030D-6E8A-4147-A177-3AD203B41FA5}">
                      <a16:colId xmlns:a16="http://schemas.microsoft.com/office/drawing/2014/main" val="1068568502"/>
                    </a:ext>
                  </a:extLst>
                </a:gridCol>
              </a:tblGrid>
              <a:tr h="470559">
                <a:tc>
                  <a:txBody>
                    <a:bodyPr/>
                    <a:lstStyle/>
                    <a:p>
                      <a:r>
                        <a:rPr lang="cs-CZ" dirty="0"/>
                        <a:t>Disk 0</a:t>
                      </a:r>
                    </a:p>
                  </a:txBody>
                  <a:tcPr/>
                </a:tc>
                <a:tc>
                  <a:txBody>
                    <a:bodyPr/>
                    <a:lstStyle/>
                    <a:p>
                      <a:r>
                        <a:rPr lang="cs-CZ" dirty="0"/>
                        <a:t>Disk 1</a:t>
                      </a:r>
                    </a:p>
                  </a:txBody>
                  <a:tcPr/>
                </a:tc>
                <a:tc>
                  <a:txBody>
                    <a:bodyPr/>
                    <a:lstStyle/>
                    <a:p>
                      <a:r>
                        <a:rPr lang="cs-CZ" dirty="0"/>
                        <a:t>Disk 2</a:t>
                      </a:r>
                    </a:p>
                  </a:txBody>
                  <a:tcPr/>
                </a:tc>
                <a:tc>
                  <a:txBody>
                    <a:bodyPr/>
                    <a:lstStyle/>
                    <a:p>
                      <a:r>
                        <a:rPr lang="cs-CZ" dirty="0"/>
                        <a:t>Paritní disk</a:t>
                      </a:r>
                    </a:p>
                  </a:txBody>
                  <a:tcPr/>
                </a:tc>
                <a:extLst>
                  <a:ext uri="{0D108BD9-81ED-4DB2-BD59-A6C34878D82A}">
                    <a16:rowId xmlns:a16="http://schemas.microsoft.com/office/drawing/2014/main" val="2754075814"/>
                  </a:ext>
                </a:extLst>
              </a:tr>
              <a:tr h="470559">
                <a:tc>
                  <a:txBody>
                    <a:bodyPr/>
                    <a:lstStyle/>
                    <a:p>
                      <a:pPr algn="ctr"/>
                      <a:r>
                        <a:rPr lang="cs-CZ" dirty="0"/>
                        <a:t>0</a:t>
                      </a:r>
                    </a:p>
                  </a:txBody>
                  <a:tcPr/>
                </a:tc>
                <a:tc>
                  <a:txBody>
                    <a:bodyPr/>
                    <a:lstStyle/>
                    <a:p>
                      <a:pPr algn="ctr"/>
                      <a:r>
                        <a:rPr lang="cs-CZ" dirty="0"/>
                        <a:t>1</a:t>
                      </a:r>
                    </a:p>
                  </a:txBody>
                  <a:tcPr/>
                </a:tc>
                <a:tc>
                  <a:txBody>
                    <a:bodyPr/>
                    <a:lstStyle/>
                    <a:p>
                      <a:pPr algn="ctr"/>
                      <a:r>
                        <a:rPr lang="cs-CZ" dirty="0"/>
                        <a:t>1</a:t>
                      </a:r>
                    </a:p>
                  </a:txBody>
                  <a:tcPr/>
                </a:tc>
                <a:tc>
                  <a:txBody>
                    <a:bodyPr/>
                    <a:lstStyle/>
                    <a:p>
                      <a:pPr algn="ctr"/>
                      <a:r>
                        <a:rPr lang="cs-CZ" dirty="0"/>
                        <a:t>1</a:t>
                      </a:r>
                    </a:p>
                  </a:txBody>
                  <a:tcPr/>
                </a:tc>
                <a:extLst>
                  <a:ext uri="{0D108BD9-81ED-4DB2-BD59-A6C34878D82A}">
                    <a16:rowId xmlns:a16="http://schemas.microsoft.com/office/drawing/2014/main" val="2847334904"/>
                  </a:ext>
                </a:extLst>
              </a:tr>
              <a:tr h="470559">
                <a:tc>
                  <a:txBody>
                    <a:bodyPr/>
                    <a:lstStyle/>
                    <a:p>
                      <a:pPr algn="ctr"/>
                      <a:r>
                        <a:rPr lang="cs-CZ" dirty="0"/>
                        <a:t>0</a:t>
                      </a:r>
                    </a:p>
                  </a:txBody>
                  <a:tcPr/>
                </a:tc>
                <a:tc>
                  <a:txBody>
                    <a:bodyPr/>
                    <a:lstStyle/>
                    <a:p>
                      <a:pPr algn="ctr"/>
                      <a:r>
                        <a:rPr lang="cs-CZ" dirty="0"/>
                        <a:t>0</a:t>
                      </a:r>
                    </a:p>
                  </a:txBody>
                  <a:tcPr/>
                </a:tc>
                <a:tc>
                  <a:txBody>
                    <a:bodyPr/>
                    <a:lstStyle/>
                    <a:p>
                      <a:pPr algn="ctr"/>
                      <a:r>
                        <a:rPr lang="cs-CZ" dirty="0"/>
                        <a:t>0</a:t>
                      </a:r>
                    </a:p>
                  </a:txBody>
                  <a:tcPr/>
                </a:tc>
                <a:tc>
                  <a:txBody>
                    <a:bodyPr/>
                    <a:lstStyle/>
                    <a:p>
                      <a:pPr algn="ctr"/>
                      <a:r>
                        <a:rPr lang="cs-CZ" dirty="0"/>
                        <a:t>1</a:t>
                      </a:r>
                    </a:p>
                  </a:txBody>
                  <a:tcPr/>
                </a:tc>
                <a:extLst>
                  <a:ext uri="{0D108BD9-81ED-4DB2-BD59-A6C34878D82A}">
                    <a16:rowId xmlns:a16="http://schemas.microsoft.com/office/drawing/2014/main" val="1216560031"/>
                  </a:ext>
                </a:extLst>
              </a:tr>
              <a:tr h="470559">
                <a:tc>
                  <a:txBody>
                    <a:bodyPr/>
                    <a:lstStyle/>
                    <a:p>
                      <a:pPr algn="ctr"/>
                      <a:r>
                        <a:rPr lang="cs-CZ" dirty="0"/>
                        <a:t>1</a:t>
                      </a:r>
                    </a:p>
                  </a:txBody>
                  <a:tcPr/>
                </a:tc>
                <a:tc>
                  <a:txBody>
                    <a:bodyPr/>
                    <a:lstStyle/>
                    <a:p>
                      <a:pPr algn="ctr"/>
                      <a:r>
                        <a:rPr lang="cs-CZ" dirty="0"/>
                        <a:t>0</a:t>
                      </a:r>
                    </a:p>
                  </a:txBody>
                  <a:tcPr/>
                </a:tc>
                <a:tc>
                  <a:txBody>
                    <a:bodyPr/>
                    <a:lstStyle/>
                    <a:p>
                      <a:pPr algn="ctr"/>
                      <a:r>
                        <a:rPr lang="cs-CZ" dirty="0"/>
                        <a:t>0</a:t>
                      </a:r>
                    </a:p>
                  </a:txBody>
                  <a:tcPr/>
                </a:tc>
                <a:tc>
                  <a:txBody>
                    <a:bodyPr/>
                    <a:lstStyle/>
                    <a:p>
                      <a:pPr algn="ctr"/>
                      <a:r>
                        <a:rPr lang="cs-CZ" dirty="0"/>
                        <a:t>0</a:t>
                      </a:r>
                    </a:p>
                  </a:txBody>
                  <a:tcPr/>
                </a:tc>
                <a:extLst>
                  <a:ext uri="{0D108BD9-81ED-4DB2-BD59-A6C34878D82A}">
                    <a16:rowId xmlns:a16="http://schemas.microsoft.com/office/drawing/2014/main" val="997526502"/>
                  </a:ext>
                </a:extLst>
              </a:tr>
              <a:tr h="470559">
                <a:tc>
                  <a:txBody>
                    <a:bodyPr/>
                    <a:lstStyle/>
                    <a:p>
                      <a:pPr algn="ctr"/>
                      <a:r>
                        <a:rPr lang="cs-CZ" dirty="0"/>
                        <a:t>0</a:t>
                      </a:r>
                    </a:p>
                  </a:txBody>
                  <a:tcPr/>
                </a:tc>
                <a:tc>
                  <a:txBody>
                    <a:bodyPr/>
                    <a:lstStyle/>
                    <a:p>
                      <a:pPr algn="ctr"/>
                      <a:r>
                        <a:rPr lang="cs-CZ" dirty="0"/>
                        <a:t>1</a:t>
                      </a:r>
                    </a:p>
                  </a:txBody>
                  <a:tcPr/>
                </a:tc>
                <a:tc>
                  <a:txBody>
                    <a:bodyPr/>
                    <a:lstStyle/>
                    <a:p>
                      <a:pPr algn="ctr"/>
                      <a:r>
                        <a:rPr lang="cs-CZ" dirty="0"/>
                        <a:t>0</a:t>
                      </a:r>
                    </a:p>
                  </a:txBody>
                  <a:tcPr/>
                </a:tc>
                <a:tc>
                  <a:txBody>
                    <a:bodyPr/>
                    <a:lstStyle/>
                    <a:p>
                      <a:pPr algn="ctr"/>
                      <a:r>
                        <a:rPr lang="cs-CZ" dirty="0"/>
                        <a:t>0</a:t>
                      </a:r>
                    </a:p>
                  </a:txBody>
                  <a:tcPr/>
                </a:tc>
                <a:extLst>
                  <a:ext uri="{0D108BD9-81ED-4DB2-BD59-A6C34878D82A}">
                    <a16:rowId xmlns:a16="http://schemas.microsoft.com/office/drawing/2014/main" val="4115178626"/>
                  </a:ext>
                </a:extLst>
              </a:tr>
              <a:tr h="470559">
                <a:tc>
                  <a:txBody>
                    <a:bodyPr/>
                    <a:lstStyle/>
                    <a:p>
                      <a:pPr algn="ctr"/>
                      <a:r>
                        <a:rPr lang="cs-CZ" dirty="0"/>
                        <a:t>1</a:t>
                      </a:r>
                    </a:p>
                  </a:txBody>
                  <a:tcPr/>
                </a:tc>
                <a:tc>
                  <a:txBody>
                    <a:bodyPr/>
                    <a:lstStyle/>
                    <a:p>
                      <a:pPr algn="ctr"/>
                      <a:r>
                        <a:rPr lang="cs-CZ" dirty="0"/>
                        <a:t>1</a:t>
                      </a:r>
                    </a:p>
                  </a:txBody>
                  <a:tcPr/>
                </a:tc>
                <a:tc>
                  <a:txBody>
                    <a:bodyPr/>
                    <a:lstStyle/>
                    <a:p>
                      <a:pPr algn="ctr"/>
                      <a:r>
                        <a:rPr lang="cs-CZ" dirty="0"/>
                        <a:t>0</a:t>
                      </a:r>
                    </a:p>
                  </a:txBody>
                  <a:tcPr/>
                </a:tc>
                <a:tc>
                  <a:txBody>
                    <a:bodyPr/>
                    <a:lstStyle/>
                    <a:p>
                      <a:pPr algn="ctr"/>
                      <a:r>
                        <a:rPr lang="cs-CZ" dirty="0"/>
                        <a:t>1</a:t>
                      </a:r>
                    </a:p>
                  </a:txBody>
                  <a:tcPr/>
                </a:tc>
                <a:extLst>
                  <a:ext uri="{0D108BD9-81ED-4DB2-BD59-A6C34878D82A}">
                    <a16:rowId xmlns:a16="http://schemas.microsoft.com/office/drawing/2014/main" val="2070371995"/>
                  </a:ext>
                </a:extLst>
              </a:tr>
              <a:tr h="470559">
                <a:tc>
                  <a:txBody>
                    <a:bodyPr/>
                    <a:lstStyle/>
                    <a:p>
                      <a:pPr algn="ctr"/>
                      <a:r>
                        <a:rPr lang="cs-CZ" dirty="0"/>
                        <a:t>1</a:t>
                      </a:r>
                    </a:p>
                  </a:txBody>
                  <a:tcPr/>
                </a:tc>
                <a:tc>
                  <a:txBody>
                    <a:bodyPr/>
                    <a:lstStyle/>
                    <a:p>
                      <a:pPr algn="ctr"/>
                      <a:r>
                        <a:rPr lang="cs-CZ" dirty="0"/>
                        <a:t>1</a:t>
                      </a:r>
                    </a:p>
                  </a:txBody>
                  <a:tcPr/>
                </a:tc>
                <a:tc>
                  <a:txBody>
                    <a:bodyPr/>
                    <a:lstStyle/>
                    <a:p>
                      <a:pPr algn="ctr"/>
                      <a:r>
                        <a:rPr lang="cs-CZ" dirty="0"/>
                        <a:t>1</a:t>
                      </a:r>
                    </a:p>
                  </a:txBody>
                  <a:tcPr/>
                </a:tc>
                <a:tc>
                  <a:txBody>
                    <a:bodyPr/>
                    <a:lstStyle/>
                    <a:p>
                      <a:pPr algn="ctr"/>
                      <a:r>
                        <a:rPr lang="cs-CZ" dirty="0"/>
                        <a:t>0</a:t>
                      </a:r>
                    </a:p>
                  </a:txBody>
                  <a:tcPr/>
                </a:tc>
                <a:extLst>
                  <a:ext uri="{0D108BD9-81ED-4DB2-BD59-A6C34878D82A}">
                    <a16:rowId xmlns:a16="http://schemas.microsoft.com/office/drawing/2014/main" val="2660630689"/>
                  </a:ext>
                </a:extLst>
              </a:tr>
            </a:tbl>
          </a:graphicData>
        </a:graphic>
      </p:graphicFrame>
      <p:sp>
        <p:nvSpPr>
          <p:cNvPr id="5" name="TextovéPole 4"/>
          <p:cNvSpPr txBox="1"/>
          <p:nvPr/>
        </p:nvSpPr>
        <p:spPr>
          <a:xfrm>
            <a:off x="5220072" y="2132856"/>
            <a:ext cx="3456384" cy="923330"/>
          </a:xfrm>
          <a:prstGeom prst="rect">
            <a:avLst/>
          </a:prstGeom>
          <a:noFill/>
        </p:spPr>
        <p:txBody>
          <a:bodyPr wrap="square" rtlCol="0">
            <a:spAutoFit/>
          </a:bodyPr>
          <a:lstStyle/>
          <a:p>
            <a:r>
              <a:rPr lang="cs-CZ" dirty="0"/>
              <a:t>Bit na paritní disk je zapsán tak, aby celkový počet jedniček na dané pozici byl lichý</a:t>
            </a:r>
          </a:p>
        </p:txBody>
      </p:sp>
    </p:spTree>
    <p:extLst>
      <p:ext uri="{BB962C8B-B14F-4D97-AF65-F5344CB8AC3E}">
        <p14:creationId xmlns:p14="http://schemas.microsoft.com/office/powerpoint/2010/main" val="4053557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RAID 3</a:t>
            </a:r>
          </a:p>
        </p:txBody>
      </p:sp>
      <p:graphicFrame>
        <p:nvGraphicFramePr>
          <p:cNvPr id="4" name="Zástupný symbol pro obsah 3"/>
          <p:cNvGraphicFramePr>
            <a:graphicFrameLocks noGrp="1"/>
          </p:cNvGraphicFramePr>
          <p:nvPr>
            <p:ph idx="1"/>
            <p:extLst>
              <p:ext uri="{D42A27DB-BD31-4B8C-83A1-F6EECF244321}">
                <p14:modId xmlns:p14="http://schemas.microsoft.com/office/powerpoint/2010/main" val="3718238369"/>
              </p:ext>
            </p:extLst>
          </p:nvPr>
        </p:nvGraphicFramePr>
        <p:xfrm>
          <a:off x="457200" y="1549741"/>
          <a:ext cx="4474840" cy="3463434"/>
        </p:xfrm>
        <a:graphic>
          <a:graphicData uri="http://schemas.openxmlformats.org/drawingml/2006/table">
            <a:tbl>
              <a:tblPr firstRow="1" bandRow="1">
                <a:tableStyleId>{5C22544A-7EE6-4342-B048-85BDC9FD1C3A}</a:tableStyleId>
              </a:tblPr>
              <a:tblGrid>
                <a:gridCol w="1118710">
                  <a:extLst>
                    <a:ext uri="{9D8B030D-6E8A-4147-A177-3AD203B41FA5}">
                      <a16:colId xmlns:a16="http://schemas.microsoft.com/office/drawing/2014/main" val="3477568898"/>
                    </a:ext>
                  </a:extLst>
                </a:gridCol>
                <a:gridCol w="1118710">
                  <a:extLst>
                    <a:ext uri="{9D8B030D-6E8A-4147-A177-3AD203B41FA5}">
                      <a16:colId xmlns:a16="http://schemas.microsoft.com/office/drawing/2014/main" val="1711201733"/>
                    </a:ext>
                  </a:extLst>
                </a:gridCol>
                <a:gridCol w="1118710">
                  <a:extLst>
                    <a:ext uri="{9D8B030D-6E8A-4147-A177-3AD203B41FA5}">
                      <a16:colId xmlns:a16="http://schemas.microsoft.com/office/drawing/2014/main" val="2856117072"/>
                    </a:ext>
                  </a:extLst>
                </a:gridCol>
                <a:gridCol w="1118710">
                  <a:extLst>
                    <a:ext uri="{9D8B030D-6E8A-4147-A177-3AD203B41FA5}">
                      <a16:colId xmlns:a16="http://schemas.microsoft.com/office/drawing/2014/main" val="1068568502"/>
                    </a:ext>
                  </a:extLst>
                </a:gridCol>
              </a:tblGrid>
              <a:tr h="470559">
                <a:tc>
                  <a:txBody>
                    <a:bodyPr/>
                    <a:lstStyle/>
                    <a:p>
                      <a:r>
                        <a:rPr lang="cs-CZ" dirty="0"/>
                        <a:t>Disk 0</a:t>
                      </a:r>
                    </a:p>
                  </a:txBody>
                  <a:tcPr/>
                </a:tc>
                <a:tc>
                  <a:txBody>
                    <a:bodyPr/>
                    <a:lstStyle/>
                    <a:p>
                      <a:r>
                        <a:rPr lang="cs-CZ" dirty="0"/>
                        <a:t>Disk 1</a:t>
                      </a:r>
                    </a:p>
                  </a:txBody>
                  <a:tcPr/>
                </a:tc>
                <a:tc>
                  <a:txBody>
                    <a:bodyPr/>
                    <a:lstStyle/>
                    <a:p>
                      <a:r>
                        <a:rPr lang="cs-CZ" dirty="0">
                          <a:solidFill>
                            <a:srgbClr val="FF0000"/>
                          </a:solidFill>
                        </a:rPr>
                        <a:t>Disk 2</a:t>
                      </a:r>
                    </a:p>
                  </a:txBody>
                  <a:tcPr/>
                </a:tc>
                <a:tc>
                  <a:txBody>
                    <a:bodyPr/>
                    <a:lstStyle/>
                    <a:p>
                      <a:r>
                        <a:rPr lang="cs-CZ" dirty="0"/>
                        <a:t>Paritní disk</a:t>
                      </a:r>
                    </a:p>
                  </a:txBody>
                  <a:tcPr/>
                </a:tc>
                <a:extLst>
                  <a:ext uri="{0D108BD9-81ED-4DB2-BD59-A6C34878D82A}">
                    <a16:rowId xmlns:a16="http://schemas.microsoft.com/office/drawing/2014/main" val="2754075814"/>
                  </a:ext>
                </a:extLst>
              </a:tr>
              <a:tr h="470559">
                <a:tc>
                  <a:txBody>
                    <a:bodyPr/>
                    <a:lstStyle/>
                    <a:p>
                      <a:pPr algn="ctr"/>
                      <a:r>
                        <a:rPr lang="cs-CZ" dirty="0"/>
                        <a:t>0</a:t>
                      </a:r>
                    </a:p>
                  </a:txBody>
                  <a:tcPr/>
                </a:tc>
                <a:tc>
                  <a:txBody>
                    <a:bodyPr/>
                    <a:lstStyle/>
                    <a:p>
                      <a:pPr algn="ctr"/>
                      <a:r>
                        <a:rPr lang="cs-CZ" dirty="0"/>
                        <a:t>1</a:t>
                      </a:r>
                    </a:p>
                  </a:txBody>
                  <a:tcPr/>
                </a:tc>
                <a:tc>
                  <a:txBody>
                    <a:bodyPr/>
                    <a:lstStyle/>
                    <a:p>
                      <a:pPr algn="ctr"/>
                      <a:r>
                        <a:rPr lang="cs-CZ" dirty="0">
                          <a:solidFill>
                            <a:srgbClr val="FF0000"/>
                          </a:solidFill>
                        </a:rPr>
                        <a:t>?</a:t>
                      </a:r>
                    </a:p>
                  </a:txBody>
                  <a:tcPr/>
                </a:tc>
                <a:tc>
                  <a:txBody>
                    <a:bodyPr/>
                    <a:lstStyle/>
                    <a:p>
                      <a:pPr algn="ctr"/>
                      <a:r>
                        <a:rPr lang="cs-CZ" dirty="0"/>
                        <a:t>1</a:t>
                      </a:r>
                    </a:p>
                  </a:txBody>
                  <a:tcPr/>
                </a:tc>
                <a:extLst>
                  <a:ext uri="{0D108BD9-81ED-4DB2-BD59-A6C34878D82A}">
                    <a16:rowId xmlns:a16="http://schemas.microsoft.com/office/drawing/2014/main" val="2847334904"/>
                  </a:ext>
                </a:extLst>
              </a:tr>
              <a:tr h="470559">
                <a:tc>
                  <a:txBody>
                    <a:bodyPr/>
                    <a:lstStyle/>
                    <a:p>
                      <a:pPr algn="ctr"/>
                      <a:r>
                        <a:rPr lang="cs-CZ" dirty="0"/>
                        <a:t>0</a:t>
                      </a:r>
                    </a:p>
                  </a:txBody>
                  <a:tcPr/>
                </a:tc>
                <a:tc>
                  <a:txBody>
                    <a:bodyPr/>
                    <a:lstStyle/>
                    <a:p>
                      <a:pPr algn="ctr"/>
                      <a:r>
                        <a:rPr lang="cs-CZ" dirty="0"/>
                        <a:t>0</a:t>
                      </a:r>
                    </a:p>
                  </a:txBody>
                  <a:tcPr/>
                </a:tc>
                <a:tc>
                  <a:txBody>
                    <a:bodyPr/>
                    <a:lstStyle/>
                    <a:p>
                      <a:pPr algn="ctr"/>
                      <a:r>
                        <a:rPr lang="cs-CZ" dirty="0">
                          <a:solidFill>
                            <a:srgbClr val="FF0000"/>
                          </a:solidFill>
                        </a:rPr>
                        <a:t>?</a:t>
                      </a:r>
                    </a:p>
                  </a:txBody>
                  <a:tcPr/>
                </a:tc>
                <a:tc>
                  <a:txBody>
                    <a:bodyPr/>
                    <a:lstStyle/>
                    <a:p>
                      <a:pPr algn="ctr"/>
                      <a:r>
                        <a:rPr lang="cs-CZ" dirty="0"/>
                        <a:t>1</a:t>
                      </a:r>
                    </a:p>
                  </a:txBody>
                  <a:tcPr/>
                </a:tc>
                <a:extLst>
                  <a:ext uri="{0D108BD9-81ED-4DB2-BD59-A6C34878D82A}">
                    <a16:rowId xmlns:a16="http://schemas.microsoft.com/office/drawing/2014/main" val="1216560031"/>
                  </a:ext>
                </a:extLst>
              </a:tr>
              <a:tr h="470559">
                <a:tc>
                  <a:txBody>
                    <a:bodyPr/>
                    <a:lstStyle/>
                    <a:p>
                      <a:pPr algn="ctr"/>
                      <a:r>
                        <a:rPr lang="cs-CZ" dirty="0"/>
                        <a:t>1</a:t>
                      </a:r>
                    </a:p>
                  </a:txBody>
                  <a:tcPr/>
                </a:tc>
                <a:tc>
                  <a:txBody>
                    <a:bodyPr/>
                    <a:lstStyle/>
                    <a:p>
                      <a:pPr algn="ctr"/>
                      <a:r>
                        <a:rPr lang="cs-CZ" dirty="0"/>
                        <a:t>0</a:t>
                      </a:r>
                    </a:p>
                  </a:txBody>
                  <a:tcPr/>
                </a:tc>
                <a:tc>
                  <a:txBody>
                    <a:bodyPr/>
                    <a:lstStyle/>
                    <a:p>
                      <a:pPr algn="ctr"/>
                      <a:r>
                        <a:rPr lang="cs-CZ" dirty="0">
                          <a:solidFill>
                            <a:srgbClr val="FF0000"/>
                          </a:solidFill>
                        </a:rPr>
                        <a:t>?</a:t>
                      </a:r>
                    </a:p>
                  </a:txBody>
                  <a:tcPr/>
                </a:tc>
                <a:tc>
                  <a:txBody>
                    <a:bodyPr/>
                    <a:lstStyle/>
                    <a:p>
                      <a:pPr algn="ctr"/>
                      <a:r>
                        <a:rPr lang="cs-CZ" dirty="0"/>
                        <a:t>0</a:t>
                      </a:r>
                    </a:p>
                  </a:txBody>
                  <a:tcPr/>
                </a:tc>
                <a:extLst>
                  <a:ext uri="{0D108BD9-81ED-4DB2-BD59-A6C34878D82A}">
                    <a16:rowId xmlns:a16="http://schemas.microsoft.com/office/drawing/2014/main" val="997526502"/>
                  </a:ext>
                </a:extLst>
              </a:tr>
              <a:tr h="470559">
                <a:tc>
                  <a:txBody>
                    <a:bodyPr/>
                    <a:lstStyle/>
                    <a:p>
                      <a:pPr algn="ctr"/>
                      <a:r>
                        <a:rPr lang="cs-CZ" dirty="0"/>
                        <a:t>0</a:t>
                      </a:r>
                    </a:p>
                  </a:txBody>
                  <a:tcPr/>
                </a:tc>
                <a:tc>
                  <a:txBody>
                    <a:bodyPr/>
                    <a:lstStyle/>
                    <a:p>
                      <a:pPr algn="ctr"/>
                      <a:r>
                        <a:rPr lang="cs-CZ" dirty="0"/>
                        <a:t>1</a:t>
                      </a:r>
                    </a:p>
                  </a:txBody>
                  <a:tcPr/>
                </a:tc>
                <a:tc>
                  <a:txBody>
                    <a:bodyPr/>
                    <a:lstStyle/>
                    <a:p>
                      <a:pPr algn="ctr"/>
                      <a:r>
                        <a:rPr lang="cs-CZ" dirty="0">
                          <a:solidFill>
                            <a:srgbClr val="FF0000"/>
                          </a:solidFill>
                        </a:rPr>
                        <a:t>?</a:t>
                      </a:r>
                    </a:p>
                  </a:txBody>
                  <a:tcPr/>
                </a:tc>
                <a:tc>
                  <a:txBody>
                    <a:bodyPr/>
                    <a:lstStyle/>
                    <a:p>
                      <a:pPr algn="ctr"/>
                      <a:r>
                        <a:rPr lang="cs-CZ" dirty="0"/>
                        <a:t>0</a:t>
                      </a:r>
                    </a:p>
                  </a:txBody>
                  <a:tcPr/>
                </a:tc>
                <a:extLst>
                  <a:ext uri="{0D108BD9-81ED-4DB2-BD59-A6C34878D82A}">
                    <a16:rowId xmlns:a16="http://schemas.microsoft.com/office/drawing/2014/main" val="4115178626"/>
                  </a:ext>
                </a:extLst>
              </a:tr>
              <a:tr h="470559">
                <a:tc>
                  <a:txBody>
                    <a:bodyPr/>
                    <a:lstStyle/>
                    <a:p>
                      <a:pPr algn="ctr"/>
                      <a:r>
                        <a:rPr lang="cs-CZ" dirty="0"/>
                        <a:t>1</a:t>
                      </a:r>
                    </a:p>
                  </a:txBody>
                  <a:tcPr/>
                </a:tc>
                <a:tc>
                  <a:txBody>
                    <a:bodyPr/>
                    <a:lstStyle/>
                    <a:p>
                      <a:pPr algn="ctr"/>
                      <a:r>
                        <a:rPr lang="cs-CZ" dirty="0"/>
                        <a:t>1</a:t>
                      </a:r>
                    </a:p>
                  </a:txBody>
                  <a:tcPr/>
                </a:tc>
                <a:tc>
                  <a:txBody>
                    <a:bodyPr/>
                    <a:lstStyle/>
                    <a:p>
                      <a:pPr algn="ctr"/>
                      <a:r>
                        <a:rPr lang="cs-CZ" dirty="0">
                          <a:solidFill>
                            <a:srgbClr val="FF0000"/>
                          </a:solidFill>
                        </a:rPr>
                        <a:t>?</a:t>
                      </a:r>
                    </a:p>
                  </a:txBody>
                  <a:tcPr/>
                </a:tc>
                <a:tc>
                  <a:txBody>
                    <a:bodyPr/>
                    <a:lstStyle/>
                    <a:p>
                      <a:pPr algn="ctr"/>
                      <a:r>
                        <a:rPr lang="cs-CZ" dirty="0"/>
                        <a:t>1</a:t>
                      </a:r>
                    </a:p>
                  </a:txBody>
                  <a:tcPr/>
                </a:tc>
                <a:extLst>
                  <a:ext uri="{0D108BD9-81ED-4DB2-BD59-A6C34878D82A}">
                    <a16:rowId xmlns:a16="http://schemas.microsoft.com/office/drawing/2014/main" val="2070371995"/>
                  </a:ext>
                </a:extLst>
              </a:tr>
              <a:tr h="470559">
                <a:tc>
                  <a:txBody>
                    <a:bodyPr/>
                    <a:lstStyle/>
                    <a:p>
                      <a:pPr algn="ctr"/>
                      <a:r>
                        <a:rPr lang="cs-CZ" dirty="0"/>
                        <a:t>1</a:t>
                      </a:r>
                    </a:p>
                  </a:txBody>
                  <a:tcPr/>
                </a:tc>
                <a:tc>
                  <a:txBody>
                    <a:bodyPr/>
                    <a:lstStyle/>
                    <a:p>
                      <a:pPr algn="ctr"/>
                      <a:r>
                        <a:rPr lang="cs-CZ" dirty="0"/>
                        <a:t>1</a:t>
                      </a:r>
                    </a:p>
                  </a:txBody>
                  <a:tcPr/>
                </a:tc>
                <a:tc>
                  <a:txBody>
                    <a:bodyPr/>
                    <a:lstStyle/>
                    <a:p>
                      <a:pPr algn="ctr"/>
                      <a:r>
                        <a:rPr lang="cs-CZ" dirty="0">
                          <a:solidFill>
                            <a:srgbClr val="FF0000"/>
                          </a:solidFill>
                        </a:rPr>
                        <a:t>?</a:t>
                      </a:r>
                    </a:p>
                  </a:txBody>
                  <a:tcPr/>
                </a:tc>
                <a:tc>
                  <a:txBody>
                    <a:bodyPr/>
                    <a:lstStyle/>
                    <a:p>
                      <a:pPr algn="ctr"/>
                      <a:r>
                        <a:rPr lang="cs-CZ" dirty="0"/>
                        <a:t>0</a:t>
                      </a:r>
                    </a:p>
                  </a:txBody>
                  <a:tcPr/>
                </a:tc>
                <a:extLst>
                  <a:ext uri="{0D108BD9-81ED-4DB2-BD59-A6C34878D82A}">
                    <a16:rowId xmlns:a16="http://schemas.microsoft.com/office/drawing/2014/main" val="2660630689"/>
                  </a:ext>
                </a:extLst>
              </a:tr>
            </a:tbl>
          </a:graphicData>
        </a:graphic>
      </p:graphicFrame>
      <p:sp>
        <p:nvSpPr>
          <p:cNvPr id="5" name="TextovéPole 4"/>
          <p:cNvSpPr txBox="1"/>
          <p:nvPr/>
        </p:nvSpPr>
        <p:spPr>
          <a:xfrm>
            <a:off x="5220072" y="2132856"/>
            <a:ext cx="3456384" cy="1754326"/>
          </a:xfrm>
          <a:prstGeom prst="rect">
            <a:avLst/>
          </a:prstGeom>
          <a:noFill/>
        </p:spPr>
        <p:txBody>
          <a:bodyPr wrap="square" rtlCol="0">
            <a:spAutoFit/>
          </a:bodyPr>
          <a:lstStyle/>
          <a:p>
            <a:r>
              <a:rPr lang="cs-CZ" dirty="0"/>
              <a:t>Dojde-li ke ztrátě dat na některém z disků, lze ztracená data dopočítat z parity a dat na ostatních discích – postupuje se opět tak, aby počet jedniček byl lichý</a:t>
            </a:r>
          </a:p>
        </p:txBody>
      </p:sp>
    </p:spTree>
    <p:extLst>
      <p:ext uri="{BB962C8B-B14F-4D97-AF65-F5344CB8AC3E}">
        <p14:creationId xmlns:p14="http://schemas.microsoft.com/office/powerpoint/2010/main" val="361281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cs-CZ" altLang="cs-CZ"/>
              <a:t>RAID 3</a:t>
            </a:r>
          </a:p>
        </p:txBody>
      </p:sp>
      <p:sp>
        <p:nvSpPr>
          <p:cNvPr id="71683" name="Rectangle 3"/>
          <p:cNvSpPr>
            <a:spLocks noGrp="1" noChangeArrowheads="1"/>
          </p:cNvSpPr>
          <p:nvPr>
            <p:ph type="body" idx="1"/>
          </p:nvPr>
        </p:nvSpPr>
        <p:spPr>
          <a:xfrm>
            <a:off x="395288" y="1412875"/>
            <a:ext cx="8229600" cy="2286000"/>
          </a:xfrm>
        </p:spPr>
        <p:txBody>
          <a:bodyPr/>
          <a:lstStyle/>
          <a:p>
            <a:pPr eaLnBrk="1" hangingPunct="1"/>
            <a:r>
              <a:rPr lang="cs-CZ" altLang="cs-CZ" sz="1700" dirty="0"/>
              <a:t>Rychlost čtení se zvýší, protože je možné číst jednotlivé části souboru paralelně z více disků</a:t>
            </a:r>
          </a:p>
          <a:p>
            <a:pPr eaLnBrk="1" hangingPunct="1"/>
            <a:r>
              <a:rPr lang="cs-CZ" altLang="cs-CZ" sz="1700" dirty="0"/>
              <a:t>Rychlost zápisu se zvýší, protože lze paralelně zapisovat různé části souboru na více disků. Při tom je ale třeba počítat ještě paritu a zapisovat ji na další disky, takže zvýšení rychlosti zápisu není tak velké jako zvýšení rychlosti čtení</a:t>
            </a:r>
          </a:p>
          <a:p>
            <a:pPr eaLnBrk="1" hangingPunct="1"/>
            <a:r>
              <a:rPr lang="cs-CZ" altLang="cs-CZ" sz="1700" dirty="0"/>
              <a:t>Nízká redundance</a:t>
            </a:r>
          </a:p>
        </p:txBody>
      </p:sp>
      <p:pic>
        <p:nvPicPr>
          <p:cNvPr id="71684" name="Picture 4" descr="675px-RAID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716338"/>
            <a:ext cx="3889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89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cs-CZ" altLang="cs-CZ" dirty="0"/>
              <a:t>Čtení záznamu</a:t>
            </a:r>
          </a:p>
        </p:txBody>
      </p:sp>
      <p:sp>
        <p:nvSpPr>
          <p:cNvPr id="9219" name="Rectangle 3"/>
          <p:cNvSpPr>
            <a:spLocks noGrp="1" noChangeArrowheads="1"/>
          </p:cNvSpPr>
          <p:nvPr>
            <p:ph type="body" idx="1"/>
          </p:nvPr>
        </p:nvSpPr>
        <p:spPr>
          <a:xfrm>
            <a:off x="323528" y="1484784"/>
            <a:ext cx="8229600" cy="4878387"/>
          </a:xfrm>
        </p:spPr>
        <p:txBody>
          <a:bodyPr/>
          <a:lstStyle/>
          <a:p>
            <a:pPr eaLnBrk="1" hangingPunct="1"/>
            <a:r>
              <a:rPr lang="cs-CZ" altLang="cs-CZ" sz="1600" b="1" dirty="0"/>
              <a:t>Změna </a:t>
            </a:r>
            <a:r>
              <a:rPr lang="cs-CZ" altLang="cs-CZ" sz="1600" b="1" dirty="0" err="1"/>
              <a:t>magentizace</a:t>
            </a:r>
            <a:r>
              <a:rPr lang="cs-CZ" altLang="cs-CZ" sz="1600" dirty="0"/>
              <a:t> se projeví při čtení MR hlavou jako proudový </a:t>
            </a:r>
            <a:r>
              <a:rPr lang="cs-CZ" altLang="cs-CZ" sz="1600" b="1" dirty="0"/>
              <a:t>impuls</a:t>
            </a:r>
            <a:r>
              <a:rPr lang="cs-CZ" altLang="cs-CZ" sz="1600" dirty="0"/>
              <a:t> </a:t>
            </a:r>
          </a:p>
          <a:p>
            <a:pPr eaLnBrk="1" hangingPunct="1"/>
            <a:r>
              <a:rPr lang="cs-CZ" altLang="cs-CZ" sz="1600" dirty="0"/>
              <a:t>K reprezentaci dat na magnetickém médiu se tedy používá přítomnost nebo nepřítomnost impulzu</a:t>
            </a:r>
          </a:p>
          <a:p>
            <a:pPr eaLnBrk="1" hangingPunct="1"/>
            <a:r>
              <a:rPr lang="cs-CZ" altLang="cs-CZ" sz="1600" dirty="0"/>
              <a:t>Data musí být na disk </a:t>
            </a:r>
            <a:r>
              <a:rPr lang="cs-CZ" altLang="cs-CZ" sz="1600" dirty="0" err="1"/>
              <a:t>zaznamenáná</a:t>
            </a:r>
            <a:r>
              <a:rPr lang="cs-CZ" altLang="cs-CZ" sz="1600" dirty="0"/>
              <a:t> tak, aby nedošlo k </a:t>
            </a:r>
            <a:r>
              <a:rPr lang="cs-CZ" altLang="cs-CZ" sz="1600" b="1" dirty="0"/>
              <a:t>dlouhé posloupnosti beze změn</a:t>
            </a:r>
          </a:p>
          <a:p>
            <a:pPr eaLnBrk="1" hangingPunct="1"/>
            <a:r>
              <a:rPr lang="cs-CZ" altLang="cs-CZ" sz="1600" dirty="0"/>
              <a:t>Na magnetické médium se však vejde více dat, když počet změn (jejich hustota) bude co nejnižší. Je tedy nutné zvolit vhodný kompromis</a:t>
            </a:r>
          </a:p>
          <a:p>
            <a:pPr lvl="1" eaLnBrk="1" hangingPunct="1">
              <a:lnSpc>
                <a:spcPct val="80000"/>
              </a:lnSpc>
              <a:buFont typeface="Wingdings" pitchFamily="2" charset="2"/>
              <a:buNone/>
            </a:pPr>
            <a:endParaRPr lang="cs-CZ" altLang="cs-CZ" sz="1800" dirty="0"/>
          </a:p>
        </p:txBody>
      </p:sp>
      <p:pic>
        <p:nvPicPr>
          <p:cNvPr id="3" name="Obrázek 2">
            <a:extLst>
              <a:ext uri="{FF2B5EF4-FFF2-40B4-BE49-F238E27FC236}">
                <a16:creationId xmlns:a16="http://schemas.microsoft.com/office/drawing/2014/main" id="{331A1338-428E-4971-BE72-260FB14AB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429000"/>
            <a:ext cx="5328592" cy="3353878"/>
          </a:xfrm>
          <a:prstGeom prst="rect">
            <a:avLst/>
          </a:prstGeom>
        </p:spPr>
      </p:pic>
      <p:cxnSp>
        <p:nvCxnSpPr>
          <p:cNvPr id="5" name="Přímá spojnice se šipkou 4">
            <a:extLst>
              <a:ext uri="{FF2B5EF4-FFF2-40B4-BE49-F238E27FC236}">
                <a16:creationId xmlns:a16="http://schemas.microsoft.com/office/drawing/2014/main" id="{308C8CFA-0150-41D5-A722-27F62E1BC5FD}"/>
              </a:ext>
            </a:extLst>
          </p:cNvPr>
          <p:cNvCxnSpPr>
            <a:cxnSpLocks/>
          </p:cNvCxnSpPr>
          <p:nvPr/>
        </p:nvCxnSpPr>
        <p:spPr>
          <a:xfrm>
            <a:off x="6804248" y="5805264"/>
            <a:ext cx="86409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 name="TextovéPole 6">
            <a:extLst>
              <a:ext uri="{FF2B5EF4-FFF2-40B4-BE49-F238E27FC236}">
                <a16:creationId xmlns:a16="http://schemas.microsoft.com/office/drawing/2014/main" id="{26CDDAEF-28BE-4E55-8071-821E38AC6AB9}"/>
              </a:ext>
            </a:extLst>
          </p:cNvPr>
          <p:cNvSpPr txBox="1"/>
          <p:nvPr/>
        </p:nvSpPr>
        <p:spPr>
          <a:xfrm>
            <a:off x="7203005" y="5882134"/>
            <a:ext cx="1224136" cy="276999"/>
          </a:xfrm>
          <a:prstGeom prst="rect">
            <a:avLst/>
          </a:prstGeom>
          <a:noFill/>
        </p:spPr>
        <p:txBody>
          <a:bodyPr wrap="square" rtlCol="0">
            <a:spAutoFit/>
          </a:bodyPr>
          <a:lstStyle/>
          <a:p>
            <a:r>
              <a:rPr lang="cs-CZ" sz="1200" dirty="0"/>
              <a:t>Pohyb disku</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cs-CZ" altLang="cs-CZ"/>
              <a:t>RAID 4</a:t>
            </a:r>
          </a:p>
        </p:txBody>
      </p:sp>
      <p:sp>
        <p:nvSpPr>
          <p:cNvPr id="72707" name="Rectangle 3"/>
          <p:cNvSpPr>
            <a:spLocks noGrp="1" noChangeArrowheads="1"/>
          </p:cNvSpPr>
          <p:nvPr>
            <p:ph type="body" idx="1"/>
          </p:nvPr>
        </p:nvSpPr>
        <p:spPr/>
        <p:txBody>
          <a:bodyPr/>
          <a:lstStyle/>
          <a:p>
            <a:pPr eaLnBrk="1" hangingPunct="1"/>
            <a:r>
              <a:rPr lang="cs-CZ" altLang="cs-CZ" sz="2400" dirty="0"/>
              <a:t>Prakticky totéž co RAID3</a:t>
            </a:r>
          </a:p>
          <a:p>
            <a:pPr eaLnBrk="1" hangingPunct="1"/>
            <a:r>
              <a:rPr lang="cs-CZ" altLang="cs-CZ" sz="2400" dirty="0"/>
              <a:t>Soubory jsou prokládány na jednotlivé disky po blocích a ne po bitech</a:t>
            </a:r>
          </a:p>
          <a:p>
            <a:pPr eaLnBrk="1" hangingPunct="1"/>
            <a:r>
              <a:rPr lang="cs-CZ" altLang="cs-CZ" sz="2400" dirty="0"/>
              <a:t>Parita je na paritním disku také ukládána po blocích </a:t>
            </a:r>
          </a:p>
          <a:p>
            <a:pPr eaLnBrk="1" hangingPunct="1"/>
            <a:r>
              <a:rPr lang="cs-CZ" altLang="cs-CZ" sz="2400" dirty="0"/>
              <a:t>Po technické stránce je to stejné jako RAID3, rozdíl je pouze v organizaci dat a výpočtu parity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p:txBody>
          <a:bodyPr/>
          <a:lstStyle/>
          <a:p>
            <a:pPr eaLnBrk="1" hangingPunct="1"/>
            <a:r>
              <a:rPr lang="cs-CZ" altLang="cs-CZ"/>
              <a:t>RAID 5</a:t>
            </a:r>
          </a:p>
        </p:txBody>
      </p:sp>
      <p:sp>
        <p:nvSpPr>
          <p:cNvPr id="73731" name="Rectangle 1027"/>
          <p:cNvSpPr>
            <a:spLocks noGrp="1" noChangeArrowheads="1"/>
          </p:cNvSpPr>
          <p:nvPr>
            <p:ph type="body" idx="1"/>
          </p:nvPr>
        </p:nvSpPr>
        <p:spPr>
          <a:xfrm>
            <a:off x="250825" y="1484313"/>
            <a:ext cx="7416800" cy="2449512"/>
          </a:xfrm>
        </p:spPr>
        <p:txBody>
          <a:bodyPr/>
          <a:lstStyle/>
          <a:p>
            <a:pPr eaLnBrk="1" hangingPunct="1">
              <a:lnSpc>
                <a:spcPct val="90000"/>
              </a:lnSpc>
            </a:pPr>
            <a:r>
              <a:rPr lang="cs-CZ" altLang="cs-CZ" sz="2100" dirty="0"/>
              <a:t>N disků se stejným prokládaným využitím</a:t>
            </a:r>
          </a:p>
          <a:p>
            <a:pPr eaLnBrk="1" hangingPunct="1">
              <a:lnSpc>
                <a:spcPct val="90000"/>
              </a:lnSpc>
            </a:pPr>
            <a:r>
              <a:rPr lang="cs-CZ" altLang="cs-CZ" sz="2100" dirty="0"/>
              <a:t>Odstraňuje problém s nerovnoměrně vytíženým paritním diskem (všechny disky jsou zde zatíženy stejně)</a:t>
            </a:r>
          </a:p>
          <a:p>
            <a:pPr eaLnBrk="1" hangingPunct="1">
              <a:lnSpc>
                <a:spcPct val="90000"/>
              </a:lnSpc>
            </a:pPr>
            <a:r>
              <a:rPr lang="cs-CZ" altLang="cs-CZ" sz="2100" dirty="0"/>
              <a:t>Paritní data uložena</a:t>
            </a:r>
            <a:r>
              <a:rPr lang="cs-CZ" altLang="cs-CZ" sz="2100" b="1" dirty="0"/>
              <a:t> střídavě</a:t>
            </a:r>
            <a:r>
              <a:rPr lang="cs-CZ" altLang="cs-CZ" sz="2100" dirty="0"/>
              <a:t> na všech discích a ne pouze na jednom</a:t>
            </a:r>
          </a:p>
          <a:p>
            <a:pPr eaLnBrk="1" hangingPunct="1">
              <a:lnSpc>
                <a:spcPct val="90000"/>
              </a:lnSpc>
            </a:pPr>
            <a:r>
              <a:rPr lang="cs-CZ" altLang="cs-CZ" sz="2100" dirty="0"/>
              <a:t>Výhodou je, že jen jeden disk (i když pokaždé jiný) obsahuje redundantní informace – nízká redundance</a:t>
            </a:r>
          </a:p>
          <a:p>
            <a:pPr eaLnBrk="1" hangingPunct="1">
              <a:lnSpc>
                <a:spcPct val="90000"/>
              </a:lnSpc>
            </a:pPr>
            <a:r>
              <a:rPr lang="cs-CZ" altLang="cs-CZ" sz="2100" dirty="0"/>
              <a:t>Nevýhodou RAID 5 je pomalejší zápis</a:t>
            </a:r>
          </a:p>
          <a:p>
            <a:pPr eaLnBrk="1" hangingPunct="1">
              <a:lnSpc>
                <a:spcPct val="90000"/>
              </a:lnSpc>
            </a:pPr>
            <a:r>
              <a:rPr lang="cs-CZ" altLang="cs-CZ" sz="2100" dirty="0"/>
              <a:t>(není tak rychlý jako čtení)</a:t>
            </a:r>
          </a:p>
          <a:p>
            <a:pPr eaLnBrk="1" hangingPunct="1">
              <a:lnSpc>
                <a:spcPct val="90000"/>
              </a:lnSpc>
            </a:pPr>
            <a:r>
              <a:rPr lang="cs-CZ" altLang="cs-CZ" sz="2100" dirty="0"/>
              <a:t>Rychlost čtení je N-násobná</a:t>
            </a:r>
          </a:p>
          <a:p>
            <a:pPr eaLnBrk="1" hangingPunct="1">
              <a:lnSpc>
                <a:spcPct val="90000"/>
              </a:lnSpc>
            </a:pPr>
            <a:r>
              <a:rPr lang="cs-CZ" altLang="cs-CZ" sz="2100" dirty="0"/>
              <a:t>Odolné vůči poruše 1 disku </a:t>
            </a:r>
          </a:p>
        </p:txBody>
      </p:sp>
      <p:pic>
        <p:nvPicPr>
          <p:cNvPr id="73732" name="Picture 1028" descr="675px-RAID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645024"/>
            <a:ext cx="4173154" cy="309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cs-CZ" altLang="cs-CZ"/>
              <a:t>RAID 6</a:t>
            </a:r>
          </a:p>
        </p:txBody>
      </p:sp>
      <p:sp>
        <p:nvSpPr>
          <p:cNvPr id="74755" name="Rectangle 3"/>
          <p:cNvSpPr>
            <a:spLocks noGrp="1" noChangeArrowheads="1"/>
          </p:cNvSpPr>
          <p:nvPr>
            <p:ph type="body" idx="1"/>
          </p:nvPr>
        </p:nvSpPr>
        <p:spPr>
          <a:xfrm>
            <a:off x="250825" y="1412875"/>
            <a:ext cx="8229600" cy="2573338"/>
          </a:xfrm>
        </p:spPr>
        <p:txBody>
          <a:bodyPr/>
          <a:lstStyle/>
          <a:p>
            <a:pPr eaLnBrk="1" hangingPunct="1">
              <a:lnSpc>
                <a:spcPct val="90000"/>
              </a:lnSpc>
            </a:pPr>
            <a:r>
              <a:rPr lang="cs-CZ" altLang="cs-CZ" sz="2100" dirty="0"/>
              <a:t>používá dva paritní disky, přičemž na každém z nich je parita vypočtena jiným způsobem</a:t>
            </a:r>
          </a:p>
          <a:p>
            <a:pPr eaLnBrk="1" hangingPunct="1">
              <a:lnSpc>
                <a:spcPct val="90000"/>
              </a:lnSpc>
            </a:pPr>
            <a:r>
              <a:rPr lang="cs-CZ" altLang="cs-CZ" sz="2100" dirty="0"/>
              <a:t>Paritní data jsou ukládána střídavě na všech discích (aby nevznikla přetěžovaná dvojice)</a:t>
            </a:r>
          </a:p>
          <a:p>
            <a:pPr eaLnBrk="1" hangingPunct="1">
              <a:lnSpc>
                <a:spcPct val="90000"/>
              </a:lnSpc>
            </a:pPr>
            <a:r>
              <a:rPr lang="cs-CZ" altLang="cs-CZ" sz="2100" dirty="0"/>
              <a:t>Výhodou je odolnost proti výpadku dvou disků </a:t>
            </a:r>
          </a:p>
          <a:p>
            <a:pPr eaLnBrk="1" hangingPunct="1">
              <a:lnSpc>
                <a:spcPct val="90000"/>
              </a:lnSpc>
            </a:pPr>
            <a:r>
              <a:rPr lang="cs-CZ" altLang="cs-CZ" sz="2100" dirty="0"/>
              <a:t>Rychlost čtení je srovnatelná s RAID 5, ale zápis je pomalejší (oproti čtení) než u RAID 5, kvůli výpočtu dvou sad paritních informací </a:t>
            </a:r>
          </a:p>
        </p:txBody>
      </p:sp>
      <p:pic>
        <p:nvPicPr>
          <p:cNvPr id="3" name="Obrázek 2">
            <a:extLst>
              <a:ext uri="{FF2B5EF4-FFF2-40B4-BE49-F238E27FC236}">
                <a16:creationId xmlns:a16="http://schemas.microsoft.com/office/drawing/2014/main" id="{03750312-FEDC-43EB-8B1C-DD5FB98C3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822161"/>
            <a:ext cx="4939104" cy="290892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0C6362-7BC2-44C0-95CE-C50043232587}"/>
              </a:ext>
            </a:extLst>
          </p:cNvPr>
          <p:cNvSpPr>
            <a:spLocks noGrp="1"/>
          </p:cNvSpPr>
          <p:nvPr>
            <p:ph type="title"/>
          </p:nvPr>
        </p:nvSpPr>
        <p:spPr/>
        <p:txBody>
          <a:bodyPr/>
          <a:lstStyle/>
          <a:p>
            <a:r>
              <a:rPr lang="cs-CZ" dirty="0"/>
              <a:t>RAID</a:t>
            </a:r>
          </a:p>
        </p:txBody>
      </p:sp>
      <p:sp>
        <p:nvSpPr>
          <p:cNvPr id="3" name="Zástupný obsah 2">
            <a:extLst>
              <a:ext uri="{FF2B5EF4-FFF2-40B4-BE49-F238E27FC236}">
                <a16:creationId xmlns:a16="http://schemas.microsoft.com/office/drawing/2014/main" id="{3984678F-362B-457C-986A-978455DE5CBE}"/>
              </a:ext>
            </a:extLst>
          </p:cNvPr>
          <p:cNvSpPr>
            <a:spLocks noGrp="1"/>
          </p:cNvSpPr>
          <p:nvPr>
            <p:ph idx="1"/>
          </p:nvPr>
        </p:nvSpPr>
        <p:spPr/>
        <p:txBody>
          <a:bodyPr/>
          <a:lstStyle/>
          <a:p>
            <a:r>
              <a:rPr lang="cs-CZ" sz="2400" dirty="0"/>
              <a:t>Častou chybou je považování RAID pole za zálohování dat. </a:t>
            </a:r>
          </a:p>
          <a:p>
            <a:r>
              <a:rPr lang="cs-CZ" sz="2400" dirty="0"/>
              <a:t>RAID totiž data nechrání před omylným smazáním či úmyslným smazáním virem, odcizením nebo pohromou. </a:t>
            </a:r>
          </a:p>
          <a:p>
            <a:r>
              <a:rPr lang="cs-CZ" sz="2400" dirty="0"/>
              <a:t>RAID chrání pouze před fyzickým selháním jednoho nebo více disků (a to ještě jen některé varianty RAID)</a:t>
            </a:r>
          </a:p>
          <a:p>
            <a:r>
              <a:rPr lang="cs-CZ" sz="2400" dirty="0"/>
              <a:t>Řada vnějších vlivů a pohrom obvykle zničí celé diskové pole (blesk, požár, potopa, exploze…)</a:t>
            </a:r>
          </a:p>
          <a:p>
            <a:r>
              <a:rPr lang="cs-CZ" sz="2400" dirty="0"/>
              <a:t>Skutečná záloha je složitější (uložení dat na bezpečné místo, jejich fyzické zabezpečení, šifrování zálohy, možnost návratu ke starší verzi dat apod.)</a:t>
            </a:r>
          </a:p>
        </p:txBody>
      </p:sp>
    </p:spTree>
    <p:extLst>
      <p:ext uri="{BB962C8B-B14F-4D97-AF65-F5344CB8AC3E}">
        <p14:creationId xmlns:p14="http://schemas.microsoft.com/office/powerpoint/2010/main" val="540865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A588256-62C1-496F-946D-2FC737ECF954}"/>
              </a:ext>
            </a:extLst>
          </p:cNvPr>
          <p:cNvSpPr>
            <a:spLocks noGrp="1"/>
          </p:cNvSpPr>
          <p:nvPr>
            <p:ph type="title"/>
          </p:nvPr>
        </p:nvSpPr>
        <p:spPr/>
        <p:txBody>
          <a:bodyPr/>
          <a:lstStyle/>
          <a:p>
            <a:r>
              <a:rPr lang="cs-CZ" dirty="0"/>
              <a:t>Jak vytvořit RAID?</a:t>
            </a:r>
          </a:p>
        </p:txBody>
      </p:sp>
      <p:sp>
        <p:nvSpPr>
          <p:cNvPr id="3" name="Zástupný obsah 2">
            <a:extLst>
              <a:ext uri="{FF2B5EF4-FFF2-40B4-BE49-F238E27FC236}">
                <a16:creationId xmlns:a16="http://schemas.microsoft.com/office/drawing/2014/main" id="{D9A3538B-04D8-4E2A-98ED-F6D1183B5B99}"/>
              </a:ext>
            </a:extLst>
          </p:cNvPr>
          <p:cNvSpPr>
            <a:spLocks noGrp="1"/>
          </p:cNvSpPr>
          <p:nvPr>
            <p:ph idx="1"/>
          </p:nvPr>
        </p:nvSpPr>
        <p:spPr/>
        <p:txBody>
          <a:bodyPr/>
          <a:lstStyle/>
          <a:p>
            <a:r>
              <a:rPr lang="cs-CZ" sz="2400" dirty="0"/>
              <a:t>Odlišné způsoby ukládání dat jsou realizovány buď softwarově nebo hardwarově. </a:t>
            </a:r>
          </a:p>
          <a:p>
            <a:r>
              <a:rPr lang="cs-CZ" sz="2400" dirty="0"/>
              <a:t>V softwarovém řešení obsluhuje zápis do pole RAID operační systém a jeho ovladače -  jedná se o nejlevnější řešení </a:t>
            </a:r>
          </a:p>
          <a:p>
            <a:r>
              <a:rPr lang="cs-CZ" sz="2400" dirty="0"/>
              <a:t>Hardwarové řešení vyžaduje RAID řadič, který obstarává obsluhu RAID sám procesor počítače tak není zatěžován</a:t>
            </a:r>
          </a:p>
          <a:p>
            <a:r>
              <a:rPr lang="cs-CZ" sz="2400" dirty="0"/>
              <a:t>Kvalitní základní desky obsahují integrovaný RAID řadič</a:t>
            </a:r>
          </a:p>
        </p:txBody>
      </p:sp>
    </p:spTree>
    <p:extLst>
      <p:ext uri="{BB962C8B-B14F-4D97-AF65-F5344CB8AC3E}">
        <p14:creationId xmlns:p14="http://schemas.microsoft.com/office/powerpoint/2010/main" val="46150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cs-CZ" altLang="cs-CZ"/>
              <a:t>Logická struktura disku</a:t>
            </a:r>
          </a:p>
        </p:txBody>
      </p:sp>
      <p:sp>
        <p:nvSpPr>
          <p:cNvPr id="75779" name="Rectangle 3"/>
          <p:cNvSpPr>
            <a:spLocks noGrp="1" noChangeArrowheads="1"/>
          </p:cNvSpPr>
          <p:nvPr>
            <p:ph type="body" idx="1"/>
          </p:nvPr>
        </p:nvSpPr>
        <p:spPr/>
        <p:txBody>
          <a:bodyPr/>
          <a:lstStyle/>
          <a:p>
            <a:pPr eaLnBrk="1" hangingPunct="1">
              <a:lnSpc>
                <a:spcPct val="80000"/>
              </a:lnSpc>
            </a:pPr>
            <a:r>
              <a:rPr lang="cs-CZ" altLang="cs-CZ" sz="1800" b="1"/>
              <a:t>MBR</a:t>
            </a:r>
            <a:r>
              <a:rPr lang="cs-CZ" altLang="cs-CZ" sz="1800"/>
              <a:t>	- Master Boot Record </a:t>
            </a:r>
          </a:p>
          <a:p>
            <a:pPr eaLnBrk="1" hangingPunct="1">
              <a:lnSpc>
                <a:spcPct val="80000"/>
              </a:lnSpc>
            </a:pPr>
            <a:r>
              <a:rPr lang="cs-CZ" altLang="cs-CZ" sz="1800"/>
              <a:t>Velikost 512 Bajtů</a:t>
            </a:r>
          </a:p>
          <a:p>
            <a:pPr eaLnBrk="1" hangingPunct="1">
              <a:lnSpc>
                <a:spcPct val="80000"/>
              </a:lnSpc>
            </a:pPr>
            <a:r>
              <a:rPr lang="cs-CZ" altLang="cs-CZ" sz="1800"/>
              <a:t>Je to první sektor disku (LBA adresa 0) a obsahuje informace o takzvaných partition (oddílech disku), které mohou být na disku až 4</a:t>
            </a:r>
          </a:p>
          <a:p>
            <a:pPr eaLnBrk="1" hangingPunct="1">
              <a:lnSpc>
                <a:spcPct val="80000"/>
              </a:lnSpc>
            </a:pPr>
            <a:r>
              <a:rPr lang="cs-CZ" altLang="cs-CZ" sz="1800"/>
              <a:t>Je-li potřeba rozdělit jeden disk na více logických oblastí, potom některý ze 4 záznamů odkazuje na tzv. </a:t>
            </a:r>
            <a:r>
              <a:rPr lang="cs-CZ" altLang="cs-CZ" sz="1800" i="1"/>
              <a:t>Extended partition table</a:t>
            </a:r>
            <a:r>
              <a:rPr lang="cs-CZ" altLang="cs-CZ" sz="1800"/>
              <a:t> (rozšířená tabulka rozdělení disku) </a:t>
            </a:r>
          </a:p>
          <a:p>
            <a:pPr eaLnBrk="1" hangingPunct="1">
              <a:lnSpc>
                <a:spcPct val="80000"/>
              </a:lnSpc>
            </a:pPr>
            <a:endParaRPr lang="cs-CZ" altLang="cs-CZ" sz="1800"/>
          </a:p>
          <a:p>
            <a:pPr eaLnBrk="1" hangingPunct="1">
              <a:lnSpc>
                <a:spcPct val="80000"/>
              </a:lnSpc>
            </a:pPr>
            <a:endParaRPr lang="cs-CZ" altLang="cs-CZ" sz="1800" b="1"/>
          </a:p>
          <a:p>
            <a:pPr eaLnBrk="1" hangingPunct="1">
              <a:lnSpc>
                <a:spcPct val="80000"/>
              </a:lnSpc>
              <a:buFont typeface="Wingdings" pitchFamily="2" charset="2"/>
              <a:buChar char=" "/>
            </a:pPr>
            <a:r>
              <a:rPr lang="cs-CZ" altLang="cs-CZ" sz="1600" b="1"/>
              <a:t>Struktura MBR sektoru</a:t>
            </a:r>
          </a:p>
          <a:p>
            <a:pPr eaLnBrk="1" hangingPunct="1">
              <a:lnSpc>
                <a:spcPct val="80000"/>
              </a:lnSpc>
            </a:pPr>
            <a:endParaRPr lang="cs-CZ" altLang="cs-CZ" sz="1600" b="1"/>
          </a:p>
          <a:p>
            <a:pPr eaLnBrk="1" hangingPunct="1">
              <a:lnSpc>
                <a:spcPct val="80000"/>
              </a:lnSpc>
              <a:buFont typeface="Wingdings" pitchFamily="2" charset="2"/>
              <a:buChar char=" "/>
            </a:pPr>
            <a:r>
              <a:rPr lang="cs-CZ" altLang="cs-CZ" sz="1600" b="1" u="sng"/>
              <a:t>Ofset	Délka		Popis</a:t>
            </a:r>
          </a:p>
          <a:p>
            <a:pPr eaLnBrk="1" hangingPunct="1">
              <a:lnSpc>
                <a:spcPct val="80000"/>
              </a:lnSpc>
              <a:buFont typeface="Wingdings" pitchFamily="2" charset="2"/>
              <a:buChar char=" "/>
            </a:pPr>
            <a:r>
              <a:rPr lang="cs-CZ" altLang="cs-CZ" sz="1600"/>
              <a:t>0h		446B		Spustitelný kód (zavaděč OS)</a:t>
            </a:r>
          </a:p>
          <a:p>
            <a:pPr eaLnBrk="1" hangingPunct="1">
              <a:lnSpc>
                <a:spcPct val="80000"/>
              </a:lnSpc>
              <a:buFont typeface="Wingdings" pitchFamily="2" charset="2"/>
              <a:buChar char=" "/>
            </a:pPr>
            <a:r>
              <a:rPr lang="cs-CZ" altLang="cs-CZ" sz="1600"/>
              <a:t>+1BEh	16B		Info o 1. partition</a:t>
            </a:r>
          </a:p>
          <a:p>
            <a:pPr eaLnBrk="1" hangingPunct="1">
              <a:lnSpc>
                <a:spcPct val="80000"/>
              </a:lnSpc>
              <a:buFont typeface="Wingdings" pitchFamily="2" charset="2"/>
              <a:buChar char=" "/>
            </a:pPr>
            <a:r>
              <a:rPr lang="cs-CZ" altLang="cs-CZ" sz="1600"/>
              <a:t>+1CEh	16B		Info o 2. partition</a:t>
            </a:r>
          </a:p>
          <a:p>
            <a:pPr eaLnBrk="1" hangingPunct="1">
              <a:lnSpc>
                <a:spcPct val="80000"/>
              </a:lnSpc>
              <a:buFont typeface="Wingdings" pitchFamily="2" charset="2"/>
              <a:buChar char=" "/>
            </a:pPr>
            <a:r>
              <a:rPr lang="cs-CZ" altLang="cs-CZ" sz="1600"/>
              <a:t>+1DEh	16B		Info o 3. partition</a:t>
            </a:r>
          </a:p>
          <a:p>
            <a:pPr eaLnBrk="1" hangingPunct="1">
              <a:lnSpc>
                <a:spcPct val="80000"/>
              </a:lnSpc>
              <a:buFont typeface="Wingdings" pitchFamily="2" charset="2"/>
              <a:buChar char=" "/>
            </a:pPr>
            <a:r>
              <a:rPr lang="cs-CZ" altLang="cs-CZ" sz="1600"/>
              <a:t>+1EEh	16B		Info o 4. partition</a:t>
            </a:r>
          </a:p>
          <a:p>
            <a:pPr eaLnBrk="1" hangingPunct="1">
              <a:lnSpc>
                <a:spcPct val="80000"/>
              </a:lnSpc>
            </a:pPr>
            <a:endParaRPr lang="cs-CZ" altLang="cs-CZ" sz="1600"/>
          </a:p>
          <a:p>
            <a:pPr eaLnBrk="1" hangingPunct="1">
              <a:lnSpc>
                <a:spcPct val="80000"/>
              </a:lnSpc>
            </a:pPr>
            <a:endParaRPr lang="cs-CZ" altLang="cs-CZ" sz="16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cs-CZ" altLang="cs-CZ"/>
              <a:t>Master Partition table</a:t>
            </a:r>
          </a:p>
        </p:txBody>
      </p:sp>
      <p:sp>
        <p:nvSpPr>
          <p:cNvPr id="76803" name="Rectangle 3"/>
          <p:cNvSpPr>
            <a:spLocks noGrp="1" noChangeArrowheads="1"/>
          </p:cNvSpPr>
          <p:nvPr>
            <p:ph type="body" idx="1"/>
          </p:nvPr>
        </p:nvSpPr>
        <p:spPr/>
        <p:txBody>
          <a:bodyPr/>
          <a:lstStyle/>
          <a:p>
            <a:pPr eaLnBrk="1" hangingPunct="1"/>
            <a:r>
              <a:rPr lang="cs-CZ" altLang="cs-CZ" dirty="0"/>
              <a:t>MPT</a:t>
            </a:r>
          </a:p>
          <a:p>
            <a:pPr eaLnBrk="1" hangingPunct="1"/>
            <a:r>
              <a:rPr lang="cs-CZ" altLang="cs-CZ" dirty="0"/>
              <a:t>Hlavní tabulka rozdělení disku</a:t>
            </a:r>
          </a:p>
          <a:p>
            <a:pPr eaLnBrk="1" hangingPunct="1"/>
            <a:r>
              <a:rPr lang="cs-CZ" altLang="cs-CZ" dirty="0"/>
              <a:t>Je uložena na konci Master </a:t>
            </a:r>
            <a:r>
              <a:rPr lang="cs-CZ" altLang="cs-CZ" dirty="0" err="1"/>
              <a:t>Boot</a:t>
            </a:r>
            <a:r>
              <a:rPr lang="cs-CZ" altLang="cs-CZ" dirty="0"/>
              <a:t> </a:t>
            </a:r>
            <a:r>
              <a:rPr lang="cs-CZ" altLang="cs-CZ" dirty="0" err="1"/>
              <a:t>Recordu</a:t>
            </a:r>
            <a:endParaRPr lang="cs-CZ" altLang="cs-CZ" dirty="0"/>
          </a:p>
          <a:p>
            <a:pPr eaLnBrk="1" hangingPunct="1"/>
            <a:endParaRPr lang="cs-CZ" altLang="cs-CZ" dirty="0"/>
          </a:p>
          <a:p>
            <a:pPr eaLnBrk="1" hangingPunct="1"/>
            <a:r>
              <a:rPr lang="cs-CZ" altLang="cs-CZ" dirty="0"/>
              <a:t>Obsahuje 4 x 16B velké bloky informací o každém oddílu (číslo cylindru, povrchu a sektoru, kde oblast začíná a končí, příznak typu OS a příznak aktivní oblasti)</a:t>
            </a:r>
          </a:p>
          <a:p>
            <a:pPr eaLnBrk="1" hangingPunct="1"/>
            <a:endParaRPr lang="cs-CZ" altLang="cs-CZ" dirty="0"/>
          </a:p>
          <a:p>
            <a:pPr eaLnBrk="1" hangingPunct="1"/>
            <a:endParaRPr lang="cs-CZ" altLang="cs-CZ"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ChangeArrowheads="1"/>
          </p:cNvSpPr>
          <p:nvPr/>
        </p:nvSpPr>
        <p:spPr bwMode="auto">
          <a:xfrm>
            <a:off x="684213" y="4652963"/>
            <a:ext cx="6696075" cy="28892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cs-CZ" altLang="cs-CZ"/>
          </a:p>
        </p:txBody>
      </p:sp>
      <p:sp>
        <p:nvSpPr>
          <p:cNvPr id="77827" name="Rectangle 2"/>
          <p:cNvSpPr>
            <a:spLocks noGrp="1" noChangeArrowheads="1"/>
          </p:cNvSpPr>
          <p:nvPr>
            <p:ph type="title"/>
          </p:nvPr>
        </p:nvSpPr>
        <p:spPr/>
        <p:txBody>
          <a:bodyPr/>
          <a:lstStyle/>
          <a:p>
            <a:pPr eaLnBrk="1" hangingPunct="1"/>
            <a:r>
              <a:rPr lang="cs-CZ" altLang="cs-CZ"/>
              <a:t>Hlavní zavaděč</a:t>
            </a:r>
          </a:p>
        </p:txBody>
      </p:sp>
      <p:sp>
        <p:nvSpPr>
          <p:cNvPr id="77828" name="Rectangle 3"/>
          <p:cNvSpPr>
            <a:spLocks noGrp="1" noChangeArrowheads="1"/>
          </p:cNvSpPr>
          <p:nvPr>
            <p:ph type="body" idx="1"/>
          </p:nvPr>
        </p:nvSpPr>
        <p:spPr/>
        <p:txBody>
          <a:bodyPr/>
          <a:lstStyle/>
          <a:p>
            <a:pPr eaLnBrk="1" hangingPunct="1">
              <a:lnSpc>
                <a:spcPct val="80000"/>
              </a:lnSpc>
            </a:pPr>
            <a:r>
              <a:rPr lang="cs-CZ" altLang="cs-CZ" sz="1900"/>
              <a:t>Krátký úsek kódu (446 B strojového kódu), který je při startu počítače načten </a:t>
            </a:r>
            <a:r>
              <a:rPr lang="cs-CZ" altLang="cs-CZ" sz="1900" b="1"/>
              <a:t>BIOS</a:t>
            </a:r>
            <a:r>
              <a:rPr lang="cs-CZ" altLang="cs-CZ" sz="1900"/>
              <a:t>em z disku do paměti počítače a následně je spuštěn </a:t>
            </a:r>
          </a:p>
          <a:p>
            <a:pPr eaLnBrk="1" hangingPunct="1">
              <a:lnSpc>
                <a:spcPct val="80000"/>
              </a:lnSpc>
            </a:pPr>
            <a:r>
              <a:rPr lang="cs-CZ" altLang="cs-CZ" sz="1900"/>
              <a:t>Jeho úkolem je načíst do paměti </a:t>
            </a:r>
            <a:r>
              <a:rPr lang="cs-CZ" altLang="cs-CZ" sz="1900" b="1"/>
              <a:t>zaváděcí (boot) sektor</a:t>
            </a:r>
            <a:r>
              <a:rPr lang="cs-CZ" altLang="cs-CZ" sz="1900"/>
              <a:t> z oddílu, který je v tabulce označen jako</a:t>
            </a:r>
            <a:r>
              <a:rPr lang="cs-CZ" altLang="cs-CZ" sz="1900" b="1"/>
              <a:t> aktivní</a:t>
            </a:r>
            <a:r>
              <a:rPr lang="cs-CZ" altLang="cs-CZ" sz="1900"/>
              <a:t> (t.j. oddíl, ze kterého má být zaveden operační systém) a spustit ho </a:t>
            </a:r>
          </a:p>
          <a:p>
            <a:pPr eaLnBrk="1" hangingPunct="1">
              <a:lnSpc>
                <a:spcPct val="80000"/>
              </a:lnSpc>
            </a:pPr>
            <a:r>
              <a:rPr lang="cs-CZ" altLang="cs-CZ" sz="1900" b="1"/>
              <a:t>Zaváděcí sektor (boot sector)</a:t>
            </a:r>
            <a:r>
              <a:rPr lang="cs-CZ" altLang="cs-CZ" sz="1900"/>
              <a:t> je již závislý na konkrétním operačním systému, aby ho uměl zavést do paměti a předat mu řízení počítače</a:t>
            </a:r>
            <a:endParaRPr lang="cs-CZ" altLang="cs-CZ" sz="2000"/>
          </a:p>
          <a:p>
            <a:pPr eaLnBrk="1" hangingPunct="1">
              <a:lnSpc>
                <a:spcPct val="80000"/>
              </a:lnSpc>
            </a:pPr>
            <a:endParaRPr lang="cs-CZ" altLang="cs-CZ" sz="2000" b="1"/>
          </a:p>
          <a:p>
            <a:pPr eaLnBrk="1" hangingPunct="1">
              <a:lnSpc>
                <a:spcPct val="80000"/>
              </a:lnSpc>
              <a:buFont typeface="Wingdings" pitchFamily="2" charset="2"/>
              <a:buChar char=" "/>
            </a:pPr>
            <a:r>
              <a:rPr lang="cs-CZ" altLang="cs-CZ" sz="1800" b="1"/>
              <a:t>Struktura MBR sektoru</a:t>
            </a:r>
          </a:p>
          <a:p>
            <a:pPr eaLnBrk="1" hangingPunct="1">
              <a:lnSpc>
                <a:spcPct val="80000"/>
              </a:lnSpc>
            </a:pPr>
            <a:endParaRPr lang="cs-CZ" altLang="cs-CZ" sz="1800" b="1"/>
          </a:p>
          <a:p>
            <a:pPr eaLnBrk="1" hangingPunct="1">
              <a:lnSpc>
                <a:spcPct val="80000"/>
              </a:lnSpc>
              <a:buFont typeface="Wingdings" pitchFamily="2" charset="2"/>
              <a:buChar char=" "/>
            </a:pPr>
            <a:r>
              <a:rPr lang="cs-CZ" altLang="cs-CZ" sz="1800" b="1" u="sng"/>
              <a:t>Ofset	Délka		Popis</a:t>
            </a:r>
          </a:p>
          <a:p>
            <a:pPr eaLnBrk="1" hangingPunct="1">
              <a:lnSpc>
                <a:spcPct val="80000"/>
              </a:lnSpc>
              <a:buFont typeface="Wingdings" pitchFamily="2" charset="2"/>
              <a:buChar char=" "/>
            </a:pPr>
            <a:r>
              <a:rPr lang="cs-CZ" altLang="cs-CZ" sz="1800"/>
              <a:t>0h		446B		Spustitelný kód (zavaděč OS)</a:t>
            </a:r>
          </a:p>
          <a:p>
            <a:pPr eaLnBrk="1" hangingPunct="1">
              <a:lnSpc>
                <a:spcPct val="80000"/>
              </a:lnSpc>
              <a:buFont typeface="Wingdings" pitchFamily="2" charset="2"/>
              <a:buChar char=" "/>
            </a:pPr>
            <a:r>
              <a:rPr lang="cs-CZ" altLang="cs-CZ" sz="1800"/>
              <a:t>+1BEh	16B		Info o 1. partition</a:t>
            </a:r>
          </a:p>
          <a:p>
            <a:pPr eaLnBrk="1" hangingPunct="1">
              <a:lnSpc>
                <a:spcPct val="80000"/>
              </a:lnSpc>
              <a:buFont typeface="Wingdings" pitchFamily="2" charset="2"/>
              <a:buChar char=" "/>
            </a:pPr>
            <a:r>
              <a:rPr lang="cs-CZ" altLang="cs-CZ" sz="1800"/>
              <a:t>+1CEh	16B		Info o 2. partition</a:t>
            </a:r>
          </a:p>
          <a:p>
            <a:pPr eaLnBrk="1" hangingPunct="1">
              <a:lnSpc>
                <a:spcPct val="80000"/>
              </a:lnSpc>
              <a:buFont typeface="Wingdings" pitchFamily="2" charset="2"/>
              <a:buChar char=" "/>
            </a:pPr>
            <a:r>
              <a:rPr lang="cs-CZ" altLang="cs-CZ" sz="1800"/>
              <a:t>+1DEh	16B		Info o 3. partition</a:t>
            </a:r>
          </a:p>
          <a:p>
            <a:pPr eaLnBrk="1" hangingPunct="1">
              <a:lnSpc>
                <a:spcPct val="80000"/>
              </a:lnSpc>
              <a:buFont typeface="Wingdings" pitchFamily="2" charset="2"/>
              <a:buChar char=" "/>
            </a:pPr>
            <a:r>
              <a:rPr lang="cs-CZ" altLang="cs-CZ" sz="1800"/>
              <a:t>+1EEh	16B		Info o 4. partition</a:t>
            </a:r>
          </a:p>
          <a:p>
            <a:pPr eaLnBrk="1" hangingPunct="1">
              <a:lnSpc>
                <a:spcPct val="80000"/>
              </a:lnSpc>
            </a:pPr>
            <a:endParaRPr lang="cs-CZ" altLang="cs-CZ" sz="1800"/>
          </a:p>
          <a:p>
            <a:pPr eaLnBrk="1" hangingPunct="1">
              <a:lnSpc>
                <a:spcPct val="80000"/>
              </a:lnSpc>
            </a:pPr>
            <a:endParaRPr lang="cs-CZ" altLang="cs-CZ" sz="1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cs-CZ" altLang="cs-CZ"/>
              <a:t>Start operačního systému</a:t>
            </a:r>
          </a:p>
        </p:txBody>
      </p:sp>
      <p:sp>
        <p:nvSpPr>
          <p:cNvPr id="78851" name="Rectangle 3"/>
          <p:cNvSpPr>
            <a:spLocks noGrp="1" noChangeArrowheads="1"/>
          </p:cNvSpPr>
          <p:nvPr>
            <p:ph type="body" idx="1"/>
          </p:nvPr>
        </p:nvSpPr>
        <p:spPr/>
        <p:txBody>
          <a:bodyPr/>
          <a:lstStyle/>
          <a:p>
            <a:pPr eaLnBrk="1" hangingPunct="1"/>
            <a:r>
              <a:rPr lang="cs-CZ" altLang="cs-CZ" sz="1800" dirty="0"/>
              <a:t>BIOS tedy načte do paměti  zavaděč z MBR a spustí jeho spustitelný kód</a:t>
            </a:r>
          </a:p>
          <a:p>
            <a:pPr eaLnBrk="1" hangingPunct="1"/>
            <a:r>
              <a:rPr lang="cs-CZ" altLang="cs-CZ" sz="1900" dirty="0"/>
              <a:t>Starší počítačové viry  infikovaly Master </a:t>
            </a:r>
            <a:r>
              <a:rPr lang="cs-CZ" altLang="cs-CZ" sz="1900" dirty="0" err="1"/>
              <a:t>Boot</a:t>
            </a:r>
            <a:r>
              <a:rPr lang="cs-CZ" altLang="cs-CZ" sz="1900" dirty="0"/>
              <a:t> </a:t>
            </a:r>
            <a:r>
              <a:rPr lang="cs-CZ" altLang="cs-CZ" sz="1900" dirty="0" err="1"/>
              <a:t>Record</a:t>
            </a:r>
            <a:r>
              <a:rPr lang="cs-CZ" altLang="cs-CZ" sz="1900" dirty="0"/>
              <a:t>, takže se při startu počítače aktivovaly dříve, než samotný operační systém - takto  se mohl virus před operačním systémem snadno skrýt a pozměnit jeho základní funkce (a tak se stát „neviditelným“) – to u moderních OS již nejde, díky chráněnému režimu</a:t>
            </a:r>
            <a:endParaRPr lang="cs-CZ" altLang="cs-CZ" sz="1800" dirty="0"/>
          </a:p>
          <a:p>
            <a:pPr eaLnBrk="1" hangingPunct="1"/>
            <a:r>
              <a:rPr lang="cs-CZ" altLang="cs-CZ" sz="1800" dirty="0"/>
              <a:t>Spuštěný zavaděč zjistí, která oblast je </a:t>
            </a:r>
            <a:r>
              <a:rPr lang="cs-CZ" altLang="cs-CZ" sz="1800" b="1" dirty="0"/>
              <a:t>aktivní </a:t>
            </a:r>
            <a:r>
              <a:rPr lang="cs-CZ" altLang="cs-CZ" sz="1800" b="1" dirty="0" err="1"/>
              <a:t>partition</a:t>
            </a:r>
            <a:r>
              <a:rPr lang="cs-CZ" altLang="cs-CZ" sz="1800" dirty="0"/>
              <a:t> (to může být pouze jedna) a zavede do paměti z jeho </a:t>
            </a:r>
            <a:r>
              <a:rPr lang="cs-CZ" altLang="cs-CZ" sz="1800" b="1" dirty="0" err="1"/>
              <a:t>Boot</a:t>
            </a:r>
            <a:r>
              <a:rPr lang="cs-CZ" altLang="cs-CZ" sz="1800" b="1" dirty="0"/>
              <a:t> sektoru</a:t>
            </a:r>
            <a:r>
              <a:rPr lang="cs-CZ" altLang="cs-CZ" sz="1800" dirty="0"/>
              <a:t> spustitelný </a:t>
            </a:r>
            <a:r>
              <a:rPr lang="cs-CZ" altLang="cs-CZ" sz="1800" dirty="0" err="1"/>
              <a:t>bootovací</a:t>
            </a:r>
            <a:r>
              <a:rPr lang="cs-CZ" altLang="cs-CZ" sz="1800" dirty="0"/>
              <a:t> program</a:t>
            </a:r>
          </a:p>
          <a:p>
            <a:pPr eaLnBrk="1" hangingPunct="1"/>
            <a:r>
              <a:rPr lang="cs-CZ" altLang="cs-CZ" sz="1800" b="1" dirty="0" err="1"/>
              <a:t>Bootovací</a:t>
            </a:r>
            <a:r>
              <a:rPr lang="cs-CZ" altLang="cs-CZ" sz="1800" b="1" dirty="0"/>
              <a:t> program</a:t>
            </a:r>
            <a:r>
              <a:rPr lang="cs-CZ" altLang="cs-CZ" sz="1800" dirty="0"/>
              <a:t> zavede do paměti operační systém (v případě </a:t>
            </a:r>
            <a:r>
              <a:rPr lang="cs-CZ" altLang="cs-CZ" sz="1800" dirty="0" err="1"/>
              <a:t>DOSu</a:t>
            </a:r>
            <a:r>
              <a:rPr lang="cs-CZ" altLang="cs-CZ" sz="1800" dirty="0"/>
              <a:t> najde soubory IO.SYS a MSDOS.SYS a spustí COMMAND.COM, v případě jiných operačních systému se činnost </a:t>
            </a:r>
            <a:r>
              <a:rPr lang="cs-CZ" altLang="cs-CZ" sz="1800" dirty="0" err="1"/>
              <a:t>bootovací</a:t>
            </a:r>
            <a:r>
              <a:rPr lang="cs-CZ" altLang="cs-CZ" sz="1800" dirty="0"/>
              <a:t> rutiny liší)</a:t>
            </a:r>
          </a:p>
          <a:p>
            <a:pPr eaLnBrk="1" hangingPunct="1"/>
            <a:r>
              <a:rPr lang="cs-CZ" altLang="cs-CZ" sz="1800" dirty="0"/>
              <a:t>Je možné mít nainstalováno více operačních systémů na jednom disku</a:t>
            </a:r>
          </a:p>
          <a:p>
            <a:pPr eaLnBrk="1" hangingPunct="1"/>
            <a:r>
              <a:rPr lang="cs-CZ" altLang="cs-CZ" sz="1800" dirty="0"/>
              <a:t>Každý operační systém již pak hospodaří se svou oblastí sám dle svých pravidel </a:t>
            </a:r>
          </a:p>
          <a:p>
            <a:pPr eaLnBrk="1" hangingPunct="1">
              <a:lnSpc>
                <a:spcPct val="80000"/>
              </a:lnSpc>
            </a:pPr>
            <a:endParaRPr lang="cs-CZ" altLang="cs-CZ"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26"/>
          <p:cNvSpPr>
            <a:spLocks noGrp="1" noChangeArrowheads="1"/>
          </p:cNvSpPr>
          <p:nvPr>
            <p:ph type="title"/>
          </p:nvPr>
        </p:nvSpPr>
        <p:spPr/>
        <p:txBody>
          <a:bodyPr/>
          <a:lstStyle/>
          <a:p>
            <a:pPr eaLnBrk="1" hangingPunct="1"/>
            <a:r>
              <a:rPr lang="cs-CZ" altLang="cs-CZ"/>
              <a:t>Diskové oddíly</a:t>
            </a:r>
          </a:p>
        </p:txBody>
      </p:sp>
      <p:sp>
        <p:nvSpPr>
          <p:cNvPr id="79875" name="Rectangle 1027"/>
          <p:cNvSpPr>
            <a:spLocks noGrp="1" noChangeArrowheads="1"/>
          </p:cNvSpPr>
          <p:nvPr>
            <p:ph type="body" idx="1"/>
          </p:nvPr>
        </p:nvSpPr>
        <p:spPr>
          <a:xfrm>
            <a:off x="457200" y="1719263"/>
            <a:ext cx="8229600" cy="4805362"/>
          </a:xfrm>
        </p:spPr>
        <p:txBody>
          <a:bodyPr/>
          <a:lstStyle/>
          <a:p>
            <a:pPr eaLnBrk="1" hangingPunct="1">
              <a:lnSpc>
                <a:spcPct val="80000"/>
              </a:lnSpc>
            </a:pPr>
            <a:r>
              <a:rPr lang="cs-CZ" altLang="cs-CZ" sz="1800"/>
              <a:t>Rozdělení fyzického disku na logické oddíly, se kterými je možné nezávisle manipulovat </a:t>
            </a:r>
          </a:p>
          <a:p>
            <a:pPr eaLnBrk="1" hangingPunct="1">
              <a:lnSpc>
                <a:spcPct val="80000"/>
              </a:lnSpc>
            </a:pPr>
            <a:r>
              <a:rPr lang="cs-CZ" altLang="cs-CZ" sz="1800"/>
              <a:t>Po rozdělení pevného disku se jeden fyzický disk jeví jako několik nezávislých disků, které mohou být různě naformátovány, mohou obsahovat různé operační soubory a různé systémy uložení souborů</a:t>
            </a:r>
          </a:p>
          <a:p>
            <a:pPr eaLnBrk="1" hangingPunct="1">
              <a:lnSpc>
                <a:spcPct val="80000"/>
              </a:lnSpc>
            </a:pPr>
            <a:endParaRPr lang="cs-CZ" altLang="cs-CZ" sz="1800"/>
          </a:p>
          <a:p>
            <a:pPr eaLnBrk="1" hangingPunct="1">
              <a:lnSpc>
                <a:spcPct val="80000"/>
              </a:lnSpc>
            </a:pPr>
            <a:r>
              <a:rPr lang="cs-CZ" altLang="cs-CZ" sz="1800"/>
              <a:t>Rozdělení disku umožňuje:</a:t>
            </a:r>
          </a:p>
          <a:p>
            <a:pPr lvl="1" eaLnBrk="1" hangingPunct="1">
              <a:lnSpc>
                <a:spcPct val="80000"/>
              </a:lnSpc>
            </a:pPr>
            <a:r>
              <a:rPr lang="cs-CZ" altLang="cs-CZ" sz="1800"/>
              <a:t>Instalaci více operačních systémů na jeden disk</a:t>
            </a:r>
          </a:p>
          <a:p>
            <a:pPr lvl="1" eaLnBrk="1" hangingPunct="1">
              <a:lnSpc>
                <a:spcPct val="80000"/>
              </a:lnSpc>
            </a:pPr>
            <a:r>
              <a:rPr lang="cs-CZ" altLang="cs-CZ" sz="1800"/>
              <a:t>Obcházet omezení souborového systému -  omezení velikosti logického oddílu nebo  snižení neefektivity metadat (například u NTFS rozsáhlejší MFT tabulka způsobuje, že přístup k souborům na jednom velkém oddílu je pomalejší než na dvou menších)</a:t>
            </a:r>
          </a:p>
          <a:p>
            <a:pPr lvl="1" eaLnBrk="1" hangingPunct="1">
              <a:lnSpc>
                <a:spcPct val="80000"/>
              </a:lnSpc>
            </a:pPr>
            <a:r>
              <a:rPr lang="cs-CZ" altLang="cs-CZ" sz="1800"/>
              <a:t>Použití různých souborových systémů nebo jejich parametrů pro různé účely. Datový logický disk a disk pro operační systém a aplikace potřebují mohou mít různé vlastnosti</a:t>
            </a:r>
          </a:p>
          <a:p>
            <a:pPr lvl="1" eaLnBrk="1" hangingPunct="1">
              <a:lnSpc>
                <a:spcPct val="80000"/>
              </a:lnSpc>
            </a:pPr>
            <a:r>
              <a:rPr lang="cs-CZ" altLang="cs-CZ" sz="1800"/>
              <a:t>Ochranu izolací souborů - Logická poškození disku zasahují oddíly tak, že poškodí jeden oddíl a ostatní zůstanou nepoškozeny. V případě poškození operačního systému může dojít ke ztrátě dat na jeho systémovém oddílu, zatímco datové oddíly zůstanou nepoškozeny. </a:t>
            </a:r>
          </a:p>
          <a:p>
            <a:pPr eaLnBrk="1" hangingPunct="1">
              <a:lnSpc>
                <a:spcPct val="80000"/>
              </a:lnSpc>
            </a:pPr>
            <a:endParaRPr lang="cs-CZ" altLang="cs-CZ" sz="1800"/>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84CE8C14981BF4CBC493A3F7F132DCE" ma:contentTypeVersion="3" ma:contentTypeDescription="Vytvoří nový dokument" ma:contentTypeScope="" ma:versionID="e7bb9269e0f9b83dc4e984bcb7eca1eb">
  <xsd:schema xmlns:xsd="http://www.w3.org/2001/XMLSchema" xmlns:xs="http://www.w3.org/2001/XMLSchema" xmlns:p="http://schemas.microsoft.com/office/2006/metadata/properties" xmlns:ns2="c03aa7f5-da92-46be-bbd5-752e8d8cfb59" targetNamespace="http://schemas.microsoft.com/office/2006/metadata/properties" ma:root="true" ma:fieldsID="2d0dbfc017c6a72bf426d9c447f5ea16" ns2:_="">
    <xsd:import namespace="c03aa7f5-da92-46be-bbd5-752e8d8cfb5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aa7f5-da92-46be-bbd5-752e8d8cf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F1133D-8BFA-4A0D-B185-E7131D7552C7}">
  <ds:schemaRefs>
    <ds:schemaRef ds:uri="http://schemas.microsoft.com/sharepoint/v3/contenttype/forms"/>
  </ds:schemaRefs>
</ds:datastoreItem>
</file>

<file path=customXml/itemProps2.xml><?xml version="1.0" encoding="utf-8"?>
<ds:datastoreItem xmlns:ds="http://schemas.openxmlformats.org/officeDocument/2006/customXml" ds:itemID="{DAB95855-7586-4939-BDE5-291D9039E5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DB9ADEF-2023-4B7B-B2F9-422D7A171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aa7f5-da92-46be-bbd5-752e8d8cf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Network</Template>
  <TotalTime>4210</TotalTime>
  <Words>16407</Words>
  <Application>Microsoft Office PowerPoint</Application>
  <PresentationFormat>Předvádění na obrazovce (4:3)</PresentationFormat>
  <Paragraphs>1391</Paragraphs>
  <Slides>178</Slides>
  <Notes>0</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178</vt:i4>
      </vt:variant>
    </vt:vector>
  </HeadingPairs>
  <TitlesOfParts>
    <vt:vector size="183" baseType="lpstr">
      <vt:lpstr>Arial</vt:lpstr>
      <vt:lpstr>Cambria Math</vt:lpstr>
      <vt:lpstr>Times New Roman</vt:lpstr>
      <vt:lpstr>Wingdings</vt:lpstr>
      <vt:lpstr>Network</vt:lpstr>
      <vt:lpstr>Hierarchie paměťového systému</vt:lpstr>
      <vt:lpstr>Hierarchie paměťového systému</vt:lpstr>
      <vt:lpstr>Hierarchie paměťového systému</vt:lpstr>
      <vt:lpstr>Prezentace aplikace PowerPoint</vt:lpstr>
      <vt:lpstr>Princip magnetického záznamu</vt:lpstr>
      <vt:lpstr>Čtení magnetického záznamu</vt:lpstr>
      <vt:lpstr>Čtení magnetického záznamu</vt:lpstr>
      <vt:lpstr>Čtení magnetického záznamu</vt:lpstr>
      <vt:lpstr>Čtení záznamu</vt:lpstr>
      <vt:lpstr>FM kódování</vt:lpstr>
      <vt:lpstr>FM kódování</vt:lpstr>
      <vt:lpstr>RLL kódování</vt:lpstr>
      <vt:lpstr>modifikovaná RLL</vt:lpstr>
      <vt:lpstr>RLL kódování</vt:lpstr>
      <vt:lpstr>RLL kódování</vt:lpstr>
      <vt:lpstr>Diskové paměti</vt:lpstr>
      <vt:lpstr>Disketa</vt:lpstr>
      <vt:lpstr>Pevný disk</vt:lpstr>
      <vt:lpstr>Plovoucí hlavy</vt:lpstr>
      <vt:lpstr>Pevný disk</vt:lpstr>
      <vt:lpstr>Příklad</vt:lpstr>
      <vt:lpstr>Parametry pevných disků</vt:lpstr>
      <vt:lpstr>Prezentace aplikace PowerPoint</vt:lpstr>
      <vt:lpstr>Parametry pevných disků</vt:lpstr>
      <vt:lpstr>Parametry pevných disků</vt:lpstr>
      <vt:lpstr>Parametry pevných disků</vt:lpstr>
      <vt:lpstr>Parametry pevných disků</vt:lpstr>
      <vt:lpstr>Parametry pevných disků</vt:lpstr>
      <vt:lpstr>Parametry pevných disků</vt:lpstr>
      <vt:lpstr>Doporučená videa</vt:lpstr>
      <vt:lpstr>Vystavovací mechanismus</vt:lpstr>
      <vt:lpstr>Vystavovací mechanismus</vt:lpstr>
      <vt:lpstr>Vystavovací mechanismus</vt:lpstr>
      <vt:lpstr>Prezentace aplikace PowerPoint</vt:lpstr>
      <vt:lpstr>Prezentace aplikace PowerPoint</vt:lpstr>
      <vt:lpstr>Geometrie disku CHS</vt:lpstr>
      <vt:lpstr>Prezentace aplikace PowerPoint</vt:lpstr>
      <vt:lpstr>Prezentace aplikace PowerPoint</vt:lpstr>
      <vt:lpstr>Geometrie disku CHS</vt:lpstr>
      <vt:lpstr>Zone Bit Recording</vt:lpstr>
      <vt:lpstr>Zone bit recording</vt:lpstr>
      <vt:lpstr>Geometrie disku</vt:lpstr>
      <vt:lpstr>LBA</vt:lpstr>
      <vt:lpstr>Pevný disk - životnost</vt:lpstr>
      <vt:lpstr>Možnosti zvyšování kapacity diskové paměti</vt:lpstr>
      <vt:lpstr>Směr magnetizace</vt:lpstr>
      <vt:lpstr>Směr magnetizace</vt:lpstr>
      <vt:lpstr>SMR</vt:lpstr>
      <vt:lpstr>SMR</vt:lpstr>
      <vt:lpstr>Rozhraní pevných disků</vt:lpstr>
      <vt:lpstr>ST506</vt:lpstr>
      <vt:lpstr>ST506</vt:lpstr>
      <vt:lpstr>ST506 controller</vt:lpstr>
      <vt:lpstr>IDE</vt:lpstr>
      <vt:lpstr>ATA</vt:lpstr>
      <vt:lpstr>Prezentace aplikace PowerPoint</vt:lpstr>
      <vt:lpstr>Prezentace aplikace PowerPoint</vt:lpstr>
      <vt:lpstr>Srovnání IDE a ST506</vt:lpstr>
      <vt:lpstr>Prezentace aplikace PowerPoint</vt:lpstr>
      <vt:lpstr>Komunikace CPU-HDD</vt:lpstr>
      <vt:lpstr>Rozhraní ATA1</vt:lpstr>
      <vt:lpstr>Prezentace aplikace PowerPoint</vt:lpstr>
      <vt:lpstr>Kabel a pevný disk s rozhraním ATA</vt:lpstr>
      <vt:lpstr>Rozhraní ATA-2</vt:lpstr>
      <vt:lpstr>Rozhraní ATA-2</vt:lpstr>
      <vt:lpstr>Další vývoj ATA rozhraní</vt:lpstr>
      <vt:lpstr>S.M.A.R.T.</vt:lpstr>
      <vt:lpstr>Prezentace aplikace PowerPoint</vt:lpstr>
      <vt:lpstr>Prezentace aplikace PowerPoint</vt:lpstr>
      <vt:lpstr>Prezentace aplikace PowerPoint</vt:lpstr>
      <vt:lpstr>NCQ</vt:lpstr>
      <vt:lpstr>Nevýhody paralelních rozhraní</vt:lpstr>
      <vt:lpstr>SATA</vt:lpstr>
      <vt:lpstr>SATA kabel, konektor</vt:lpstr>
      <vt:lpstr>Prezentace aplikace PowerPoint</vt:lpstr>
      <vt:lpstr>SATA</vt:lpstr>
      <vt:lpstr>Připojení SATA disku</vt:lpstr>
      <vt:lpstr>SATA Express</vt:lpstr>
      <vt:lpstr>SATAe</vt:lpstr>
      <vt:lpstr>RAID</vt:lpstr>
      <vt:lpstr>RAID 0 - JBOD</vt:lpstr>
      <vt:lpstr>RAID 0 - striping</vt:lpstr>
      <vt:lpstr>RAID 1</vt:lpstr>
      <vt:lpstr>RAID 1+0</vt:lpstr>
      <vt:lpstr>RAID 0+1</vt:lpstr>
      <vt:lpstr>RAID 3</vt:lpstr>
      <vt:lpstr>RAID 3</vt:lpstr>
      <vt:lpstr>RAID 3</vt:lpstr>
      <vt:lpstr>RAID 3</vt:lpstr>
      <vt:lpstr>RAID 4</vt:lpstr>
      <vt:lpstr>RAID 5</vt:lpstr>
      <vt:lpstr>RAID 6</vt:lpstr>
      <vt:lpstr>RAID</vt:lpstr>
      <vt:lpstr>Jak vytvořit RAID?</vt:lpstr>
      <vt:lpstr>Logická struktura disku</vt:lpstr>
      <vt:lpstr>Master Partition table</vt:lpstr>
      <vt:lpstr>Hlavní zavaděč</vt:lpstr>
      <vt:lpstr>Start operačního systému</vt:lpstr>
      <vt:lpstr>Diskové oddíly</vt:lpstr>
      <vt:lpstr>GUID Partition Table</vt:lpstr>
      <vt:lpstr>UEFI</vt:lpstr>
      <vt:lpstr>UEFI</vt:lpstr>
      <vt:lpstr>Souborový systém</vt:lpstr>
      <vt:lpstr>Souborový systém</vt:lpstr>
      <vt:lpstr>Souborový systém</vt:lpstr>
      <vt:lpstr>Souborový systém</vt:lpstr>
      <vt:lpstr>Souborový systém</vt:lpstr>
      <vt:lpstr>Souborový systém</vt:lpstr>
      <vt:lpstr>Souborový systém</vt:lpstr>
      <vt:lpstr>Souborový systém</vt:lpstr>
      <vt:lpstr>FAT</vt:lpstr>
      <vt:lpstr>FAT12</vt:lpstr>
      <vt:lpstr>FAT12</vt:lpstr>
      <vt:lpstr>FAT16</vt:lpstr>
      <vt:lpstr>FAT16</vt:lpstr>
      <vt:lpstr>FAT16</vt:lpstr>
      <vt:lpstr>Prezentace aplikace PowerPoint</vt:lpstr>
      <vt:lpstr>Prezentace aplikace PowerPoint</vt:lpstr>
      <vt:lpstr> </vt:lpstr>
      <vt:lpstr>FAT16</vt:lpstr>
      <vt:lpstr>Běžné chyby ve FAT</vt:lpstr>
      <vt:lpstr>Mazání souboru</vt:lpstr>
      <vt:lpstr>Fragmentace</vt:lpstr>
      <vt:lpstr>Defragmentace souborů</vt:lpstr>
      <vt:lpstr>Defragmentace</vt:lpstr>
      <vt:lpstr>Prezentace aplikace PowerPoint</vt:lpstr>
      <vt:lpstr>Prezentace aplikace PowerPoint</vt:lpstr>
      <vt:lpstr>Defragmentace souborů</vt:lpstr>
      <vt:lpstr>FAT32</vt:lpstr>
      <vt:lpstr>NTFS</vt:lpstr>
      <vt:lpstr>NTFS</vt:lpstr>
      <vt:lpstr>Prezentace aplikace PowerPoint</vt:lpstr>
      <vt:lpstr>NTFS</vt:lpstr>
      <vt:lpstr>NTFS - ACL</vt:lpstr>
      <vt:lpstr>NTFS - metadata</vt:lpstr>
      <vt:lpstr>NTFS </vt:lpstr>
      <vt:lpstr>Logování NTFS</vt:lpstr>
      <vt:lpstr>NTFS</vt:lpstr>
      <vt:lpstr>Advanced Format</vt:lpstr>
      <vt:lpstr>SSD</vt:lpstr>
      <vt:lpstr>SSD</vt:lpstr>
      <vt:lpstr>SSD</vt:lpstr>
      <vt:lpstr>SSD – Typické využití</vt:lpstr>
      <vt:lpstr>SSD životnost</vt:lpstr>
      <vt:lpstr>SSD životnost</vt:lpstr>
      <vt:lpstr>SSD životnost</vt:lpstr>
      <vt:lpstr>SSD životnost</vt:lpstr>
      <vt:lpstr>SSD živnotnost</vt:lpstr>
      <vt:lpstr>SSD životnost</vt:lpstr>
      <vt:lpstr>Prezentace aplikace PowerPoint</vt:lpstr>
      <vt:lpstr>Total NAND writes Write amplification factor</vt:lpstr>
      <vt:lpstr>Total NAND writes Write amplification factor</vt:lpstr>
      <vt:lpstr>Total NAND writes Write amplification factor</vt:lpstr>
      <vt:lpstr>Total NAND writes Write amplification factor</vt:lpstr>
      <vt:lpstr>Životnost SSD</vt:lpstr>
      <vt:lpstr>(Over)provisioning</vt:lpstr>
      <vt:lpstr>Overprovisiong</vt:lpstr>
      <vt:lpstr>SSD – mazání souboru</vt:lpstr>
      <vt:lpstr>SSD – mazání souboru</vt:lpstr>
      <vt:lpstr>SSD – mazání souborů</vt:lpstr>
      <vt:lpstr>SSD – mazání souboru</vt:lpstr>
      <vt:lpstr>Flash úložiště a malé soubory</vt:lpstr>
      <vt:lpstr>Flash úložiště a malé soubory</vt:lpstr>
      <vt:lpstr>SSD</vt:lpstr>
      <vt:lpstr>Rozrhraní pro připojení SSD</vt:lpstr>
      <vt:lpstr>mSATA     M.2</vt:lpstr>
      <vt:lpstr>Redukce SATA-mSATA</vt:lpstr>
      <vt:lpstr>PCI-Express SSD</vt:lpstr>
      <vt:lpstr>NVMe</vt:lpstr>
      <vt:lpstr>Intel Optane</vt:lpstr>
      <vt:lpstr>eMMC</vt:lpstr>
      <vt:lpstr>Srovnání SSD - HDD</vt:lpstr>
      <vt:lpstr>Srovnání SSD - HDD</vt:lpstr>
      <vt:lpstr>Srovnání SSD - HDD</vt:lpstr>
      <vt:lpstr>SSD</vt:lpstr>
      <vt:lpstr>Kontrolní otázky</vt:lpstr>
      <vt:lpstr>Kontrolní otázky</vt:lpstr>
      <vt:lpstr>Kontrolní otázky</vt:lpstr>
    </vt:vector>
  </TitlesOfParts>
  <Company>SPSE &amp; VOS Pardubice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Bez nadpisu</dc:title>
  <dc:creator>Administrator</dc:creator>
  <cp:lastModifiedBy>Čermák Karel</cp:lastModifiedBy>
  <cp:revision>254</cp:revision>
  <dcterms:created xsi:type="dcterms:W3CDTF">2006-12-04T12:31:24Z</dcterms:created>
  <dcterms:modified xsi:type="dcterms:W3CDTF">2023-05-16T11:39:12Z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0x010100584CE8C14981BF4CBC493A3F7F132DCE</vt:lpwstr>
  </property>
</Properties>
</file>